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handoutMasterIdLst>
    <p:handoutMasterId r:id="rId29"/>
  </p:handoutMasterIdLst>
  <p:sldIdLst>
    <p:sldId id="271" r:id="rId2"/>
    <p:sldId id="269" r:id="rId3"/>
    <p:sldId id="256" r:id="rId4"/>
    <p:sldId id="257" r:id="rId5"/>
    <p:sldId id="258" r:id="rId6"/>
    <p:sldId id="260" r:id="rId7"/>
    <p:sldId id="261" r:id="rId8"/>
    <p:sldId id="264" r:id="rId9"/>
    <p:sldId id="265" r:id="rId10"/>
    <p:sldId id="263" r:id="rId11"/>
    <p:sldId id="274" r:id="rId12"/>
    <p:sldId id="272" r:id="rId13"/>
    <p:sldId id="275" r:id="rId14"/>
    <p:sldId id="276" r:id="rId15"/>
    <p:sldId id="277" r:id="rId16"/>
    <p:sldId id="278" r:id="rId17"/>
    <p:sldId id="279" r:id="rId18"/>
    <p:sldId id="285" r:id="rId19"/>
    <p:sldId id="268" r:id="rId20"/>
    <p:sldId id="283" r:id="rId21"/>
    <p:sldId id="284" r:id="rId22"/>
    <p:sldId id="288" r:id="rId23"/>
    <p:sldId id="280" r:id="rId24"/>
    <p:sldId id="287" r:id="rId25"/>
    <p:sldId id="290" r:id="rId26"/>
    <p:sldId id="289" r:id="rId2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96C5"/>
    <a:srgbClr val="D8DDEC"/>
    <a:srgbClr val="B6DFEC"/>
    <a:srgbClr val="33A7CB"/>
    <a:srgbClr val="84CAE0"/>
    <a:srgbClr val="5DD5ED"/>
    <a:srgbClr val="BEC7E0"/>
    <a:srgbClr val="C1C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0289" autoAdjust="0"/>
    <p:restoredTop sz="94712" autoAdjust="0"/>
  </p:normalViewPr>
  <p:slideViewPr>
    <p:cSldViewPr>
      <p:cViewPr>
        <p:scale>
          <a:sx n="141" d="100"/>
          <a:sy n="141" d="100"/>
        </p:scale>
        <p:origin x="-68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082"/>
    </p:cViewPr>
  </p:sorterViewPr>
  <p:notesViewPr>
    <p:cSldViewPr>
      <p:cViewPr varScale="1">
        <p:scale>
          <a:sx n="82" d="100"/>
          <a:sy n="82" d="100"/>
        </p:scale>
        <p:origin x="-198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1AC45F-63B9-42C2-9140-C06CD668CB5C}" type="doc">
      <dgm:prSet loTypeId="urn:microsoft.com/office/officeart/2005/8/layout/cycle2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de-DE"/>
        </a:p>
      </dgm:t>
    </dgm:pt>
    <dgm:pt modelId="{A8428E5F-3652-4D54-96B3-3EF6D114D830}">
      <dgm:prSet custT="1"/>
      <dgm:spPr/>
      <dgm:t>
        <a:bodyPr/>
        <a:lstStyle/>
        <a:p>
          <a:pPr rtl="0"/>
          <a:r>
            <a:rPr lang="de-DE" sz="1050" dirty="0" smtClean="0">
              <a:latin typeface="Candara" pitchFamily="34" charset="0"/>
            </a:rPr>
            <a:t>Pubertät</a:t>
          </a:r>
          <a:endParaRPr lang="de-DE" sz="1050" dirty="0">
            <a:latin typeface="Candara" pitchFamily="34" charset="0"/>
          </a:endParaRPr>
        </a:p>
      </dgm:t>
    </dgm:pt>
    <dgm:pt modelId="{074DB5B5-ABE6-4071-9645-172DC9C4F512}" type="parTrans" cxnId="{BB2DD69A-6771-4517-A29C-C0D57164EFE9}">
      <dgm:prSet/>
      <dgm:spPr/>
      <dgm:t>
        <a:bodyPr/>
        <a:lstStyle/>
        <a:p>
          <a:endParaRPr lang="de-DE"/>
        </a:p>
      </dgm:t>
    </dgm:pt>
    <dgm:pt modelId="{35C6055A-5E5B-4C9C-BC1A-4E738BE52CA7}" type="sibTrans" cxnId="{BB2DD69A-6771-4517-A29C-C0D57164EFE9}">
      <dgm:prSet custT="1"/>
      <dgm:spPr/>
      <dgm:t>
        <a:bodyPr/>
        <a:lstStyle/>
        <a:p>
          <a:endParaRPr lang="de-DE" sz="800"/>
        </a:p>
      </dgm:t>
    </dgm:pt>
    <dgm:pt modelId="{5762C2BD-95D7-4AC1-8F45-9DC7ABD32E5E}">
      <dgm:prSet custT="1"/>
      <dgm:spPr/>
      <dgm:t>
        <a:bodyPr/>
        <a:lstStyle/>
        <a:p>
          <a:pPr rtl="0"/>
          <a:r>
            <a:rPr lang="de-DE" sz="1050" dirty="0" smtClean="0">
              <a:latin typeface="Candara" pitchFamily="34" charset="0"/>
            </a:rPr>
            <a:t>Umzug in eine fremde Stadt</a:t>
          </a:r>
          <a:endParaRPr lang="de-DE" sz="1050" dirty="0">
            <a:latin typeface="Candara" pitchFamily="34" charset="0"/>
          </a:endParaRPr>
        </a:p>
      </dgm:t>
    </dgm:pt>
    <dgm:pt modelId="{9C976876-BE55-4944-A757-6A71855E8D20}" type="parTrans" cxnId="{67DDE43E-9845-4B38-B270-7C095C8C7A6D}">
      <dgm:prSet/>
      <dgm:spPr/>
      <dgm:t>
        <a:bodyPr/>
        <a:lstStyle/>
        <a:p>
          <a:endParaRPr lang="de-DE"/>
        </a:p>
      </dgm:t>
    </dgm:pt>
    <dgm:pt modelId="{A6249DC4-9677-4DA2-98BC-6E61824B9712}" type="sibTrans" cxnId="{67DDE43E-9845-4B38-B270-7C095C8C7A6D}">
      <dgm:prSet custT="1"/>
      <dgm:spPr/>
      <dgm:t>
        <a:bodyPr/>
        <a:lstStyle/>
        <a:p>
          <a:endParaRPr lang="de-DE" sz="800"/>
        </a:p>
      </dgm:t>
    </dgm:pt>
    <dgm:pt modelId="{33CB291E-58FF-4464-84D0-273C48641FE1}">
      <dgm:prSet custT="1"/>
      <dgm:spPr/>
      <dgm:t>
        <a:bodyPr/>
        <a:lstStyle/>
        <a:p>
          <a:pPr rtl="0"/>
          <a:r>
            <a:rPr lang="de-DE" sz="1050" dirty="0" smtClean="0">
              <a:latin typeface="Candara" pitchFamily="34" charset="0"/>
            </a:rPr>
            <a:t>Problem-feld Familie</a:t>
          </a:r>
          <a:endParaRPr lang="de-DE" sz="1050" dirty="0">
            <a:latin typeface="Candara" pitchFamily="34" charset="0"/>
          </a:endParaRPr>
        </a:p>
      </dgm:t>
    </dgm:pt>
    <dgm:pt modelId="{110E08ED-3F26-4107-8491-9A9DDA5885A0}" type="parTrans" cxnId="{6D655241-659A-414A-8273-ACABB7A28130}">
      <dgm:prSet/>
      <dgm:spPr/>
      <dgm:t>
        <a:bodyPr/>
        <a:lstStyle/>
        <a:p>
          <a:endParaRPr lang="de-DE"/>
        </a:p>
      </dgm:t>
    </dgm:pt>
    <dgm:pt modelId="{D303897F-39CC-486D-A740-38D6BA52EDA0}" type="sibTrans" cxnId="{6D655241-659A-414A-8273-ACABB7A28130}">
      <dgm:prSet custT="1"/>
      <dgm:spPr/>
      <dgm:t>
        <a:bodyPr/>
        <a:lstStyle/>
        <a:p>
          <a:endParaRPr lang="de-DE" sz="800"/>
        </a:p>
      </dgm:t>
    </dgm:pt>
    <dgm:pt modelId="{6C0796B5-8E0E-4060-8473-E2BC6548FE2D}">
      <dgm:prSet custT="1"/>
      <dgm:spPr/>
      <dgm:t>
        <a:bodyPr/>
        <a:lstStyle/>
        <a:p>
          <a:pPr rtl="0"/>
          <a:r>
            <a:rPr lang="de-DE" sz="1050" dirty="0" smtClean="0">
              <a:latin typeface="Candara" pitchFamily="34" charset="0"/>
            </a:rPr>
            <a:t>Schule /</a:t>
          </a:r>
        </a:p>
        <a:p>
          <a:pPr rtl="0"/>
          <a:r>
            <a:rPr lang="de-DE" sz="1050" dirty="0" smtClean="0">
              <a:latin typeface="Candara" pitchFamily="34" charset="0"/>
            </a:rPr>
            <a:t>Mobbing</a:t>
          </a:r>
          <a:endParaRPr lang="de-DE" sz="1050" dirty="0">
            <a:latin typeface="Candara" pitchFamily="34" charset="0"/>
          </a:endParaRPr>
        </a:p>
      </dgm:t>
    </dgm:pt>
    <dgm:pt modelId="{77A96554-F875-4E35-858A-E740BA807551}" type="parTrans" cxnId="{3BCD008E-F63F-4BF0-977E-E8FCBC182219}">
      <dgm:prSet/>
      <dgm:spPr/>
      <dgm:t>
        <a:bodyPr/>
        <a:lstStyle/>
        <a:p>
          <a:endParaRPr lang="de-DE"/>
        </a:p>
      </dgm:t>
    </dgm:pt>
    <dgm:pt modelId="{0A57323E-8CE5-453B-8B18-2635C1D359F0}" type="sibTrans" cxnId="{3BCD008E-F63F-4BF0-977E-E8FCBC182219}">
      <dgm:prSet custT="1"/>
      <dgm:spPr/>
      <dgm:t>
        <a:bodyPr/>
        <a:lstStyle/>
        <a:p>
          <a:endParaRPr lang="de-DE" sz="800"/>
        </a:p>
      </dgm:t>
    </dgm:pt>
    <dgm:pt modelId="{DA756EF4-EEBB-462E-8697-9A13E230445F}">
      <dgm:prSet custT="1"/>
      <dgm:spPr/>
      <dgm:t>
        <a:bodyPr/>
        <a:lstStyle/>
        <a:p>
          <a:pPr rtl="0"/>
          <a:r>
            <a:rPr lang="de-DE" sz="1050" dirty="0" smtClean="0">
              <a:latin typeface="Candara" pitchFamily="34" charset="0"/>
            </a:rPr>
            <a:t>Jugend-clique</a:t>
          </a:r>
          <a:endParaRPr lang="de-DE" sz="1050" dirty="0">
            <a:latin typeface="Candara" pitchFamily="34" charset="0"/>
          </a:endParaRPr>
        </a:p>
      </dgm:t>
    </dgm:pt>
    <dgm:pt modelId="{0E5240B5-6BCD-4495-90EB-A762D76A731B}" type="parTrans" cxnId="{DB3443B8-C225-45AD-8AF8-D95EEC031AD2}">
      <dgm:prSet/>
      <dgm:spPr/>
      <dgm:t>
        <a:bodyPr/>
        <a:lstStyle/>
        <a:p>
          <a:endParaRPr lang="de-DE"/>
        </a:p>
      </dgm:t>
    </dgm:pt>
    <dgm:pt modelId="{C1B9DA50-199F-42BF-ABF9-2BA0FE0BBCD5}" type="sibTrans" cxnId="{DB3443B8-C225-45AD-8AF8-D95EEC031AD2}">
      <dgm:prSet custT="1"/>
      <dgm:spPr/>
      <dgm:t>
        <a:bodyPr/>
        <a:lstStyle/>
        <a:p>
          <a:endParaRPr lang="de-DE" sz="800"/>
        </a:p>
      </dgm:t>
    </dgm:pt>
    <dgm:pt modelId="{71E4258A-49FD-4A45-AF92-D152668A9702}">
      <dgm:prSet custT="1"/>
      <dgm:spPr/>
      <dgm:t>
        <a:bodyPr/>
        <a:lstStyle/>
        <a:p>
          <a:pPr rtl="0"/>
          <a:r>
            <a:rPr lang="de-DE" sz="1050" dirty="0" smtClean="0">
              <a:latin typeface="Candara" pitchFamily="34" charset="0"/>
            </a:rPr>
            <a:t>Verliebt-sein</a:t>
          </a:r>
          <a:endParaRPr lang="de-DE" sz="1050" dirty="0">
            <a:latin typeface="Candara" pitchFamily="34" charset="0"/>
          </a:endParaRPr>
        </a:p>
      </dgm:t>
    </dgm:pt>
    <dgm:pt modelId="{334130F3-F511-4C83-8E28-0EB47F90C5B1}" type="parTrans" cxnId="{915FFAF6-8C0F-40FD-9B72-08DD3CDC430C}">
      <dgm:prSet/>
      <dgm:spPr/>
      <dgm:t>
        <a:bodyPr/>
        <a:lstStyle/>
        <a:p>
          <a:endParaRPr lang="de-DE"/>
        </a:p>
      </dgm:t>
    </dgm:pt>
    <dgm:pt modelId="{C7005349-3233-4391-B078-76B78DE67730}" type="sibTrans" cxnId="{915FFAF6-8C0F-40FD-9B72-08DD3CDC430C}">
      <dgm:prSet custT="1"/>
      <dgm:spPr/>
      <dgm:t>
        <a:bodyPr/>
        <a:lstStyle/>
        <a:p>
          <a:endParaRPr lang="de-DE" sz="800"/>
        </a:p>
      </dgm:t>
    </dgm:pt>
    <dgm:pt modelId="{50C3D549-CC0C-4E66-93E9-0249B25BCE1E}">
      <dgm:prSet custT="1"/>
      <dgm:spPr/>
      <dgm:t>
        <a:bodyPr/>
        <a:lstStyle/>
        <a:p>
          <a:pPr rtl="0"/>
          <a:r>
            <a:rPr lang="de-DE" sz="1050" dirty="0" smtClean="0">
              <a:latin typeface="Candara" pitchFamily="34" charset="0"/>
            </a:rPr>
            <a:t>Drogen /</a:t>
          </a:r>
        </a:p>
        <a:p>
          <a:pPr rtl="0"/>
          <a:r>
            <a:rPr lang="de-DE" sz="1050" dirty="0" smtClean="0">
              <a:latin typeface="Candara" pitchFamily="34" charset="0"/>
            </a:rPr>
            <a:t>Alkohol</a:t>
          </a:r>
          <a:endParaRPr lang="de-DE" sz="1050" dirty="0">
            <a:latin typeface="Candara" pitchFamily="34" charset="0"/>
          </a:endParaRPr>
        </a:p>
      </dgm:t>
    </dgm:pt>
    <dgm:pt modelId="{69792E2D-EDB7-462C-90B0-1EE9DBEE5F2D}" type="parTrans" cxnId="{B9722927-BDC2-4340-9D28-E603B4D87B11}">
      <dgm:prSet/>
      <dgm:spPr/>
      <dgm:t>
        <a:bodyPr/>
        <a:lstStyle/>
        <a:p>
          <a:endParaRPr lang="de-DE"/>
        </a:p>
      </dgm:t>
    </dgm:pt>
    <dgm:pt modelId="{DC890825-F881-40BC-BA1D-FB2758E80E93}" type="sibTrans" cxnId="{B9722927-BDC2-4340-9D28-E603B4D87B11}">
      <dgm:prSet custT="1"/>
      <dgm:spPr/>
      <dgm:t>
        <a:bodyPr/>
        <a:lstStyle/>
        <a:p>
          <a:endParaRPr lang="de-DE" sz="800"/>
        </a:p>
      </dgm:t>
    </dgm:pt>
    <dgm:pt modelId="{E16DCFF3-3787-421B-BC15-C04BDA572616}" type="pres">
      <dgm:prSet presAssocID="{961AC45F-63B9-42C2-9140-C06CD668CB5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75844368-18CC-4E22-920D-5AD63B8E297A}" type="pres">
      <dgm:prSet presAssocID="{A8428E5F-3652-4D54-96B3-3EF6D114D830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9258473-5191-475F-82AF-B2119F03052F}" type="pres">
      <dgm:prSet presAssocID="{35C6055A-5E5B-4C9C-BC1A-4E738BE52CA7}" presName="sibTrans" presStyleLbl="sibTrans2D1" presStyleIdx="0" presStyleCnt="7"/>
      <dgm:spPr/>
      <dgm:t>
        <a:bodyPr/>
        <a:lstStyle/>
        <a:p>
          <a:endParaRPr lang="de-DE"/>
        </a:p>
      </dgm:t>
    </dgm:pt>
    <dgm:pt modelId="{4EACDB60-D3DF-4F8F-ADA8-481F60201649}" type="pres">
      <dgm:prSet presAssocID="{35C6055A-5E5B-4C9C-BC1A-4E738BE52CA7}" presName="connectorText" presStyleLbl="sibTrans2D1" presStyleIdx="0" presStyleCnt="7"/>
      <dgm:spPr/>
      <dgm:t>
        <a:bodyPr/>
        <a:lstStyle/>
        <a:p>
          <a:endParaRPr lang="de-DE"/>
        </a:p>
      </dgm:t>
    </dgm:pt>
    <dgm:pt modelId="{0223FF86-58D0-4B47-A08A-E6B62E932CBF}" type="pres">
      <dgm:prSet presAssocID="{5762C2BD-95D7-4AC1-8F45-9DC7ABD32E5E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794B12D-DD62-41FA-9B66-093EF9C07FE8}" type="pres">
      <dgm:prSet presAssocID="{A6249DC4-9677-4DA2-98BC-6E61824B9712}" presName="sibTrans" presStyleLbl="sibTrans2D1" presStyleIdx="1" presStyleCnt="7"/>
      <dgm:spPr/>
      <dgm:t>
        <a:bodyPr/>
        <a:lstStyle/>
        <a:p>
          <a:endParaRPr lang="de-DE"/>
        </a:p>
      </dgm:t>
    </dgm:pt>
    <dgm:pt modelId="{AB0EB4DE-D6D4-4302-941F-BF85138BE345}" type="pres">
      <dgm:prSet presAssocID="{A6249DC4-9677-4DA2-98BC-6E61824B9712}" presName="connectorText" presStyleLbl="sibTrans2D1" presStyleIdx="1" presStyleCnt="7"/>
      <dgm:spPr/>
      <dgm:t>
        <a:bodyPr/>
        <a:lstStyle/>
        <a:p>
          <a:endParaRPr lang="de-DE"/>
        </a:p>
      </dgm:t>
    </dgm:pt>
    <dgm:pt modelId="{5BCDF0A1-A7A0-496A-935A-F72631B785EC}" type="pres">
      <dgm:prSet presAssocID="{33CB291E-58FF-4464-84D0-273C48641FE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06E85C4-7AE7-4763-9CC9-E89037943D60}" type="pres">
      <dgm:prSet presAssocID="{D303897F-39CC-486D-A740-38D6BA52EDA0}" presName="sibTrans" presStyleLbl="sibTrans2D1" presStyleIdx="2" presStyleCnt="7"/>
      <dgm:spPr/>
      <dgm:t>
        <a:bodyPr/>
        <a:lstStyle/>
        <a:p>
          <a:endParaRPr lang="de-DE"/>
        </a:p>
      </dgm:t>
    </dgm:pt>
    <dgm:pt modelId="{F9DA7149-B449-4FB9-9CC4-095337D7B6C4}" type="pres">
      <dgm:prSet presAssocID="{D303897F-39CC-486D-A740-38D6BA52EDA0}" presName="connectorText" presStyleLbl="sibTrans2D1" presStyleIdx="2" presStyleCnt="7"/>
      <dgm:spPr/>
      <dgm:t>
        <a:bodyPr/>
        <a:lstStyle/>
        <a:p>
          <a:endParaRPr lang="de-DE"/>
        </a:p>
      </dgm:t>
    </dgm:pt>
    <dgm:pt modelId="{4CEC89BA-7A66-4C4E-9F57-DB2AC26B672D}" type="pres">
      <dgm:prSet presAssocID="{6C0796B5-8E0E-4060-8473-E2BC6548FE2D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EAD1887-5650-4799-BDF6-0BA5E0B2BD72}" type="pres">
      <dgm:prSet presAssocID="{0A57323E-8CE5-453B-8B18-2635C1D359F0}" presName="sibTrans" presStyleLbl="sibTrans2D1" presStyleIdx="3" presStyleCnt="7"/>
      <dgm:spPr/>
      <dgm:t>
        <a:bodyPr/>
        <a:lstStyle/>
        <a:p>
          <a:endParaRPr lang="de-DE"/>
        </a:p>
      </dgm:t>
    </dgm:pt>
    <dgm:pt modelId="{49B6EAF8-F9A3-488F-9606-17C46938ABC6}" type="pres">
      <dgm:prSet presAssocID="{0A57323E-8CE5-453B-8B18-2635C1D359F0}" presName="connectorText" presStyleLbl="sibTrans2D1" presStyleIdx="3" presStyleCnt="7"/>
      <dgm:spPr/>
      <dgm:t>
        <a:bodyPr/>
        <a:lstStyle/>
        <a:p>
          <a:endParaRPr lang="de-DE"/>
        </a:p>
      </dgm:t>
    </dgm:pt>
    <dgm:pt modelId="{78FDB445-457C-4716-870A-C1BAD41D7DB9}" type="pres">
      <dgm:prSet presAssocID="{DA756EF4-EEBB-462E-8697-9A13E230445F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A448B25-3222-4EC9-BDAA-CA3EED3FE6F7}" type="pres">
      <dgm:prSet presAssocID="{C1B9DA50-199F-42BF-ABF9-2BA0FE0BBCD5}" presName="sibTrans" presStyleLbl="sibTrans2D1" presStyleIdx="4" presStyleCnt="7"/>
      <dgm:spPr/>
      <dgm:t>
        <a:bodyPr/>
        <a:lstStyle/>
        <a:p>
          <a:endParaRPr lang="de-DE"/>
        </a:p>
      </dgm:t>
    </dgm:pt>
    <dgm:pt modelId="{5D8D88CA-C141-4B3D-91EA-261862305532}" type="pres">
      <dgm:prSet presAssocID="{C1B9DA50-199F-42BF-ABF9-2BA0FE0BBCD5}" presName="connectorText" presStyleLbl="sibTrans2D1" presStyleIdx="4" presStyleCnt="7"/>
      <dgm:spPr/>
      <dgm:t>
        <a:bodyPr/>
        <a:lstStyle/>
        <a:p>
          <a:endParaRPr lang="de-DE"/>
        </a:p>
      </dgm:t>
    </dgm:pt>
    <dgm:pt modelId="{9895825B-C67B-433C-B8D1-B40FC99336B8}" type="pres">
      <dgm:prSet presAssocID="{71E4258A-49FD-4A45-AF92-D152668A9702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D0DB487-DCEC-49E9-A1BA-B1A774618EFE}" type="pres">
      <dgm:prSet presAssocID="{C7005349-3233-4391-B078-76B78DE67730}" presName="sibTrans" presStyleLbl="sibTrans2D1" presStyleIdx="5" presStyleCnt="7"/>
      <dgm:spPr/>
      <dgm:t>
        <a:bodyPr/>
        <a:lstStyle/>
        <a:p>
          <a:endParaRPr lang="de-DE"/>
        </a:p>
      </dgm:t>
    </dgm:pt>
    <dgm:pt modelId="{6A7606DD-1F0F-4F47-BF09-7276A229B95B}" type="pres">
      <dgm:prSet presAssocID="{C7005349-3233-4391-B078-76B78DE67730}" presName="connectorText" presStyleLbl="sibTrans2D1" presStyleIdx="5" presStyleCnt="7"/>
      <dgm:spPr/>
      <dgm:t>
        <a:bodyPr/>
        <a:lstStyle/>
        <a:p>
          <a:endParaRPr lang="de-DE"/>
        </a:p>
      </dgm:t>
    </dgm:pt>
    <dgm:pt modelId="{F35ECDFB-2BBB-43EF-B24F-8936AFF0BA78}" type="pres">
      <dgm:prSet presAssocID="{50C3D549-CC0C-4E66-93E9-0249B25BCE1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6CBBF4-E515-4762-A3FF-2254233FA7A2}" type="pres">
      <dgm:prSet presAssocID="{DC890825-F881-40BC-BA1D-FB2758E80E93}" presName="sibTrans" presStyleLbl="sibTrans2D1" presStyleIdx="6" presStyleCnt="7"/>
      <dgm:spPr/>
      <dgm:t>
        <a:bodyPr/>
        <a:lstStyle/>
        <a:p>
          <a:endParaRPr lang="de-DE"/>
        </a:p>
      </dgm:t>
    </dgm:pt>
    <dgm:pt modelId="{AF4F3EF2-F718-4632-AA6D-396FB5BC38C9}" type="pres">
      <dgm:prSet presAssocID="{DC890825-F881-40BC-BA1D-FB2758E80E93}" presName="connectorText" presStyleLbl="sibTrans2D1" presStyleIdx="6" presStyleCnt="7"/>
      <dgm:spPr/>
      <dgm:t>
        <a:bodyPr/>
        <a:lstStyle/>
        <a:p>
          <a:endParaRPr lang="de-DE"/>
        </a:p>
      </dgm:t>
    </dgm:pt>
  </dgm:ptLst>
  <dgm:cxnLst>
    <dgm:cxn modelId="{DEA56219-DDE5-457F-8559-BB4FBE3172E6}" type="presOf" srcId="{71E4258A-49FD-4A45-AF92-D152668A9702}" destId="{9895825B-C67B-433C-B8D1-B40FC99336B8}" srcOrd="0" destOrd="0" presId="urn:microsoft.com/office/officeart/2005/8/layout/cycle2"/>
    <dgm:cxn modelId="{990623BB-BBD6-4A03-AFAE-00709371989E}" type="presOf" srcId="{0A57323E-8CE5-453B-8B18-2635C1D359F0}" destId="{CEAD1887-5650-4799-BDF6-0BA5E0B2BD72}" srcOrd="0" destOrd="0" presId="urn:microsoft.com/office/officeart/2005/8/layout/cycle2"/>
    <dgm:cxn modelId="{4849BC5E-0E1E-4D98-9910-B9C56F01EA7B}" type="presOf" srcId="{961AC45F-63B9-42C2-9140-C06CD668CB5C}" destId="{E16DCFF3-3787-421B-BC15-C04BDA572616}" srcOrd="0" destOrd="0" presId="urn:microsoft.com/office/officeart/2005/8/layout/cycle2"/>
    <dgm:cxn modelId="{38180062-D857-436D-966C-9C875FBBBB06}" type="presOf" srcId="{5762C2BD-95D7-4AC1-8F45-9DC7ABD32E5E}" destId="{0223FF86-58D0-4B47-A08A-E6B62E932CBF}" srcOrd="0" destOrd="0" presId="urn:microsoft.com/office/officeart/2005/8/layout/cycle2"/>
    <dgm:cxn modelId="{596F2B34-0C76-454A-9644-A68243345811}" type="presOf" srcId="{50C3D549-CC0C-4E66-93E9-0249B25BCE1E}" destId="{F35ECDFB-2BBB-43EF-B24F-8936AFF0BA78}" srcOrd="0" destOrd="0" presId="urn:microsoft.com/office/officeart/2005/8/layout/cycle2"/>
    <dgm:cxn modelId="{EB8700B1-B5D7-443B-9B72-829990505EFD}" type="presOf" srcId="{DC890825-F881-40BC-BA1D-FB2758E80E93}" destId="{AF4F3EF2-F718-4632-AA6D-396FB5BC38C9}" srcOrd="1" destOrd="0" presId="urn:microsoft.com/office/officeart/2005/8/layout/cycle2"/>
    <dgm:cxn modelId="{DB3443B8-C225-45AD-8AF8-D95EEC031AD2}" srcId="{961AC45F-63B9-42C2-9140-C06CD668CB5C}" destId="{DA756EF4-EEBB-462E-8697-9A13E230445F}" srcOrd="4" destOrd="0" parTransId="{0E5240B5-6BCD-4495-90EB-A762D76A731B}" sibTransId="{C1B9DA50-199F-42BF-ABF9-2BA0FE0BBCD5}"/>
    <dgm:cxn modelId="{4B6E9B6A-7623-4C0D-9F18-8D37912156E2}" type="presOf" srcId="{DC890825-F881-40BC-BA1D-FB2758E80E93}" destId="{0A6CBBF4-E515-4762-A3FF-2254233FA7A2}" srcOrd="0" destOrd="0" presId="urn:microsoft.com/office/officeart/2005/8/layout/cycle2"/>
    <dgm:cxn modelId="{C72FC79E-A314-4574-9CE8-92B57C0447A4}" type="presOf" srcId="{C7005349-3233-4391-B078-76B78DE67730}" destId="{7D0DB487-DCEC-49E9-A1BA-B1A774618EFE}" srcOrd="0" destOrd="0" presId="urn:microsoft.com/office/officeart/2005/8/layout/cycle2"/>
    <dgm:cxn modelId="{B9722927-BDC2-4340-9D28-E603B4D87B11}" srcId="{961AC45F-63B9-42C2-9140-C06CD668CB5C}" destId="{50C3D549-CC0C-4E66-93E9-0249B25BCE1E}" srcOrd="6" destOrd="0" parTransId="{69792E2D-EDB7-462C-90B0-1EE9DBEE5F2D}" sibTransId="{DC890825-F881-40BC-BA1D-FB2758E80E93}"/>
    <dgm:cxn modelId="{915FFAF6-8C0F-40FD-9B72-08DD3CDC430C}" srcId="{961AC45F-63B9-42C2-9140-C06CD668CB5C}" destId="{71E4258A-49FD-4A45-AF92-D152668A9702}" srcOrd="5" destOrd="0" parTransId="{334130F3-F511-4C83-8E28-0EB47F90C5B1}" sibTransId="{C7005349-3233-4391-B078-76B78DE67730}"/>
    <dgm:cxn modelId="{3B3883B2-CC8F-42AB-A9CE-C2F89B6A4E92}" type="presOf" srcId="{33CB291E-58FF-4464-84D0-273C48641FE1}" destId="{5BCDF0A1-A7A0-496A-935A-F72631B785EC}" srcOrd="0" destOrd="0" presId="urn:microsoft.com/office/officeart/2005/8/layout/cycle2"/>
    <dgm:cxn modelId="{BB2DD69A-6771-4517-A29C-C0D57164EFE9}" srcId="{961AC45F-63B9-42C2-9140-C06CD668CB5C}" destId="{A8428E5F-3652-4D54-96B3-3EF6D114D830}" srcOrd="0" destOrd="0" parTransId="{074DB5B5-ABE6-4071-9645-172DC9C4F512}" sibTransId="{35C6055A-5E5B-4C9C-BC1A-4E738BE52CA7}"/>
    <dgm:cxn modelId="{2A8CCC76-BEE0-4E0E-8534-15F1D769145A}" type="presOf" srcId="{C1B9DA50-199F-42BF-ABF9-2BA0FE0BBCD5}" destId="{8A448B25-3222-4EC9-BDAA-CA3EED3FE6F7}" srcOrd="0" destOrd="0" presId="urn:microsoft.com/office/officeart/2005/8/layout/cycle2"/>
    <dgm:cxn modelId="{67DDE43E-9845-4B38-B270-7C095C8C7A6D}" srcId="{961AC45F-63B9-42C2-9140-C06CD668CB5C}" destId="{5762C2BD-95D7-4AC1-8F45-9DC7ABD32E5E}" srcOrd="1" destOrd="0" parTransId="{9C976876-BE55-4944-A757-6A71855E8D20}" sibTransId="{A6249DC4-9677-4DA2-98BC-6E61824B9712}"/>
    <dgm:cxn modelId="{ABD2B4CE-A822-457E-B709-8932730F45A8}" type="presOf" srcId="{35C6055A-5E5B-4C9C-BC1A-4E738BE52CA7}" destId="{4EACDB60-D3DF-4F8F-ADA8-481F60201649}" srcOrd="1" destOrd="0" presId="urn:microsoft.com/office/officeart/2005/8/layout/cycle2"/>
    <dgm:cxn modelId="{E785CC75-650A-44D9-848C-E24021DF0C80}" type="presOf" srcId="{35C6055A-5E5B-4C9C-BC1A-4E738BE52CA7}" destId="{C9258473-5191-475F-82AF-B2119F03052F}" srcOrd="0" destOrd="0" presId="urn:microsoft.com/office/officeart/2005/8/layout/cycle2"/>
    <dgm:cxn modelId="{D905B522-576C-4AB6-86AD-B2A783AE3C59}" type="presOf" srcId="{A6249DC4-9677-4DA2-98BC-6E61824B9712}" destId="{F794B12D-DD62-41FA-9B66-093EF9C07FE8}" srcOrd="0" destOrd="0" presId="urn:microsoft.com/office/officeart/2005/8/layout/cycle2"/>
    <dgm:cxn modelId="{75977463-5B09-4F57-95AD-BDD23365DD9E}" type="presOf" srcId="{DA756EF4-EEBB-462E-8697-9A13E230445F}" destId="{78FDB445-457C-4716-870A-C1BAD41D7DB9}" srcOrd="0" destOrd="0" presId="urn:microsoft.com/office/officeart/2005/8/layout/cycle2"/>
    <dgm:cxn modelId="{8B1E4664-3A49-42EC-8BF4-F4740F72C70F}" type="presOf" srcId="{D303897F-39CC-486D-A740-38D6BA52EDA0}" destId="{F9DA7149-B449-4FB9-9CC4-095337D7B6C4}" srcOrd="1" destOrd="0" presId="urn:microsoft.com/office/officeart/2005/8/layout/cycle2"/>
    <dgm:cxn modelId="{F84AA77D-BBBC-45EB-82C2-4784DBA6DBBD}" type="presOf" srcId="{D303897F-39CC-486D-A740-38D6BA52EDA0}" destId="{406E85C4-7AE7-4763-9CC9-E89037943D60}" srcOrd="0" destOrd="0" presId="urn:microsoft.com/office/officeart/2005/8/layout/cycle2"/>
    <dgm:cxn modelId="{F3DD060A-63B4-435B-AE32-267CBBC92373}" type="presOf" srcId="{C7005349-3233-4391-B078-76B78DE67730}" destId="{6A7606DD-1F0F-4F47-BF09-7276A229B95B}" srcOrd="1" destOrd="0" presId="urn:microsoft.com/office/officeart/2005/8/layout/cycle2"/>
    <dgm:cxn modelId="{9B986374-BB1D-4044-AEB6-4925A5D886C7}" type="presOf" srcId="{C1B9DA50-199F-42BF-ABF9-2BA0FE0BBCD5}" destId="{5D8D88CA-C141-4B3D-91EA-261862305532}" srcOrd="1" destOrd="0" presId="urn:microsoft.com/office/officeart/2005/8/layout/cycle2"/>
    <dgm:cxn modelId="{E1CFD31F-6364-48F3-B7E9-DE0FF32A63FB}" type="presOf" srcId="{0A57323E-8CE5-453B-8B18-2635C1D359F0}" destId="{49B6EAF8-F9A3-488F-9606-17C46938ABC6}" srcOrd="1" destOrd="0" presId="urn:microsoft.com/office/officeart/2005/8/layout/cycle2"/>
    <dgm:cxn modelId="{3BCD008E-F63F-4BF0-977E-E8FCBC182219}" srcId="{961AC45F-63B9-42C2-9140-C06CD668CB5C}" destId="{6C0796B5-8E0E-4060-8473-E2BC6548FE2D}" srcOrd="3" destOrd="0" parTransId="{77A96554-F875-4E35-858A-E740BA807551}" sibTransId="{0A57323E-8CE5-453B-8B18-2635C1D359F0}"/>
    <dgm:cxn modelId="{6D655241-659A-414A-8273-ACABB7A28130}" srcId="{961AC45F-63B9-42C2-9140-C06CD668CB5C}" destId="{33CB291E-58FF-4464-84D0-273C48641FE1}" srcOrd="2" destOrd="0" parTransId="{110E08ED-3F26-4107-8491-9A9DDA5885A0}" sibTransId="{D303897F-39CC-486D-A740-38D6BA52EDA0}"/>
    <dgm:cxn modelId="{F71F270E-B2B3-4C9F-A660-3424A2B337BC}" type="presOf" srcId="{6C0796B5-8E0E-4060-8473-E2BC6548FE2D}" destId="{4CEC89BA-7A66-4C4E-9F57-DB2AC26B672D}" srcOrd="0" destOrd="0" presId="urn:microsoft.com/office/officeart/2005/8/layout/cycle2"/>
    <dgm:cxn modelId="{95FAD106-EB0B-49A0-A772-D4C85DC07175}" type="presOf" srcId="{A6249DC4-9677-4DA2-98BC-6E61824B9712}" destId="{AB0EB4DE-D6D4-4302-941F-BF85138BE345}" srcOrd="1" destOrd="0" presId="urn:microsoft.com/office/officeart/2005/8/layout/cycle2"/>
    <dgm:cxn modelId="{3C98F4C5-0975-4595-8BF9-9454ECD9FB4E}" type="presOf" srcId="{A8428E5F-3652-4D54-96B3-3EF6D114D830}" destId="{75844368-18CC-4E22-920D-5AD63B8E297A}" srcOrd="0" destOrd="0" presId="urn:microsoft.com/office/officeart/2005/8/layout/cycle2"/>
    <dgm:cxn modelId="{64064DD2-987C-4796-B1B3-81DC489D4A79}" type="presParOf" srcId="{E16DCFF3-3787-421B-BC15-C04BDA572616}" destId="{75844368-18CC-4E22-920D-5AD63B8E297A}" srcOrd="0" destOrd="0" presId="urn:microsoft.com/office/officeart/2005/8/layout/cycle2"/>
    <dgm:cxn modelId="{EBCEC6BA-69F6-4EB8-8F37-3D9B3B553ABC}" type="presParOf" srcId="{E16DCFF3-3787-421B-BC15-C04BDA572616}" destId="{C9258473-5191-475F-82AF-B2119F03052F}" srcOrd="1" destOrd="0" presId="urn:microsoft.com/office/officeart/2005/8/layout/cycle2"/>
    <dgm:cxn modelId="{CD24C819-437A-49A4-AE91-2FE5DD01AE7C}" type="presParOf" srcId="{C9258473-5191-475F-82AF-B2119F03052F}" destId="{4EACDB60-D3DF-4F8F-ADA8-481F60201649}" srcOrd="0" destOrd="0" presId="urn:microsoft.com/office/officeart/2005/8/layout/cycle2"/>
    <dgm:cxn modelId="{25A9F9CB-2873-4A4F-9825-AB49CF2BA6D2}" type="presParOf" srcId="{E16DCFF3-3787-421B-BC15-C04BDA572616}" destId="{0223FF86-58D0-4B47-A08A-E6B62E932CBF}" srcOrd="2" destOrd="0" presId="urn:microsoft.com/office/officeart/2005/8/layout/cycle2"/>
    <dgm:cxn modelId="{1B88E49A-F03C-479C-BF95-0D78EF3B7A65}" type="presParOf" srcId="{E16DCFF3-3787-421B-BC15-C04BDA572616}" destId="{F794B12D-DD62-41FA-9B66-093EF9C07FE8}" srcOrd="3" destOrd="0" presId="urn:microsoft.com/office/officeart/2005/8/layout/cycle2"/>
    <dgm:cxn modelId="{CAF77473-FDE4-4839-939C-2943FB05A6E3}" type="presParOf" srcId="{F794B12D-DD62-41FA-9B66-093EF9C07FE8}" destId="{AB0EB4DE-D6D4-4302-941F-BF85138BE345}" srcOrd="0" destOrd="0" presId="urn:microsoft.com/office/officeart/2005/8/layout/cycle2"/>
    <dgm:cxn modelId="{22E808D2-AA87-48C5-BFF5-EC2271D573C1}" type="presParOf" srcId="{E16DCFF3-3787-421B-BC15-C04BDA572616}" destId="{5BCDF0A1-A7A0-496A-935A-F72631B785EC}" srcOrd="4" destOrd="0" presId="urn:microsoft.com/office/officeart/2005/8/layout/cycle2"/>
    <dgm:cxn modelId="{718F39EA-FF97-4FF1-927D-98D93593147D}" type="presParOf" srcId="{E16DCFF3-3787-421B-BC15-C04BDA572616}" destId="{406E85C4-7AE7-4763-9CC9-E89037943D60}" srcOrd="5" destOrd="0" presId="urn:microsoft.com/office/officeart/2005/8/layout/cycle2"/>
    <dgm:cxn modelId="{EFE04C6C-0382-4DCC-8136-56E1D3625CE2}" type="presParOf" srcId="{406E85C4-7AE7-4763-9CC9-E89037943D60}" destId="{F9DA7149-B449-4FB9-9CC4-095337D7B6C4}" srcOrd="0" destOrd="0" presId="urn:microsoft.com/office/officeart/2005/8/layout/cycle2"/>
    <dgm:cxn modelId="{C5ABED33-B9DA-4C7C-9F5F-7FD65D0514C8}" type="presParOf" srcId="{E16DCFF3-3787-421B-BC15-C04BDA572616}" destId="{4CEC89BA-7A66-4C4E-9F57-DB2AC26B672D}" srcOrd="6" destOrd="0" presId="urn:microsoft.com/office/officeart/2005/8/layout/cycle2"/>
    <dgm:cxn modelId="{1B947533-B7C1-4806-86EB-45D45CABDF16}" type="presParOf" srcId="{E16DCFF3-3787-421B-BC15-C04BDA572616}" destId="{CEAD1887-5650-4799-BDF6-0BA5E0B2BD72}" srcOrd="7" destOrd="0" presId="urn:microsoft.com/office/officeart/2005/8/layout/cycle2"/>
    <dgm:cxn modelId="{29CD46E8-50C4-4E25-9E2B-6B1B3D93215B}" type="presParOf" srcId="{CEAD1887-5650-4799-BDF6-0BA5E0B2BD72}" destId="{49B6EAF8-F9A3-488F-9606-17C46938ABC6}" srcOrd="0" destOrd="0" presId="urn:microsoft.com/office/officeart/2005/8/layout/cycle2"/>
    <dgm:cxn modelId="{F6965BC0-3596-4453-A844-8F2407EE68D7}" type="presParOf" srcId="{E16DCFF3-3787-421B-BC15-C04BDA572616}" destId="{78FDB445-457C-4716-870A-C1BAD41D7DB9}" srcOrd="8" destOrd="0" presId="urn:microsoft.com/office/officeart/2005/8/layout/cycle2"/>
    <dgm:cxn modelId="{4FBA3E3C-43DF-4608-8B6B-AFB709423D63}" type="presParOf" srcId="{E16DCFF3-3787-421B-BC15-C04BDA572616}" destId="{8A448B25-3222-4EC9-BDAA-CA3EED3FE6F7}" srcOrd="9" destOrd="0" presId="urn:microsoft.com/office/officeart/2005/8/layout/cycle2"/>
    <dgm:cxn modelId="{9ADC5FDC-A01D-4081-B225-752B879730BB}" type="presParOf" srcId="{8A448B25-3222-4EC9-BDAA-CA3EED3FE6F7}" destId="{5D8D88CA-C141-4B3D-91EA-261862305532}" srcOrd="0" destOrd="0" presId="urn:microsoft.com/office/officeart/2005/8/layout/cycle2"/>
    <dgm:cxn modelId="{68579440-3F1D-4D94-A6B3-BEED449596F2}" type="presParOf" srcId="{E16DCFF3-3787-421B-BC15-C04BDA572616}" destId="{9895825B-C67B-433C-B8D1-B40FC99336B8}" srcOrd="10" destOrd="0" presId="urn:microsoft.com/office/officeart/2005/8/layout/cycle2"/>
    <dgm:cxn modelId="{95EF5871-16D0-4D6F-8E1C-8719ADEF5F59}" type="presParOf" srcId="{E16DCFF3-3787-421B-BC15-C04BDA572616}" destId="{7D0DB487-DCEC-49E9-A1BA-B1A774618EFE}" srcOrd="11" destOrd="0" presId="urn:microsoft.com/office/officeart/2005/8/layout/cycle2"/>
    <dgm:cxn modelId="{541FBC96-4B3C-48D3-93F4-FC77A60038A6}" type="presParOf" srcId="{7D0DB487-DCEC-49E9-A1BA-B1A774618EFE}" destId="{6A7606DD-1F0F-4F47-BF09-7276A229B95B}" srcOrd="0" destOrd="0" presId="urn:microsoft.com/office/officeart/2005/8/layout/cycle2"/>
    <dgm:cxn modelId="{2FF24C20-E64A-4400-BB30-30D5CBD2B0AB}" type="presParOf" srcId="{E16DCFF3-3787-421B-BC15-C04BDA572616}" destId="{F35ECDFB-2BBB-43EF-B24F-8936AFF0BA78}" srcOrd="12" destOrd="0" presId="urn:microsoft.com/office/officeart/2005/8/layout/cycle2"/>
    <dgm:cxn modelId="{C90268A5-CF22-4F7D-A3CC-FA5C3D50A527}" type="presParOf" srcId="{E16DCFF3-3787-421B-BC15-C04BDA572616}" destId="{0A6CBBF4-E515-4762-A3FF-2254233FA7A2}" srcOrd="13" destOrd="0" presId="urn:microsoft.com/office/officeart/2005/8/layout/cycle2"/>
    <dgm:cxn modelId="{2957728A-1DC1-4690-829F-7DE14371AA6D}" type="presParOf" srcId="{0A6CBBF4-E515-4762-A3FF-2254233FA7A2}" destId="{AF4F3EF2-F718-4632-AA6D-396FB5BC38C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3B9DC9-150B-47F6-83AB-B5BDDDC1C44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8B1B2E2-DE91-42CE-92AB-6785F543846B}">
      <dgm:prSet phldrT="[Text]"/>
      <dgm:spPr/>
      <dgm:t>
        <a:bodyPr/>
        <a:lstStyle/>
        <a:p>
          <a:r>
            <a:rPr lang="de-DE" dirty="0" smtClean="0"/>
            <a:t>Das in der literarischen Vorlage erzählte „Zweite Jahr“ wird komplett ausgeblendet.</a:t>
          </a:r>
          <a:endParaRPr lang="de-DE" dirty="0"/>
        </a:p>
      </dgm:t>
    </dgm:pt>
    <dgm:pt modelId="{884118E7-2E83-4D0C-AC03-F0D6476BF16A}" type="parTrans" cxnId="{B9392EFC-0A54-491D-843A-7718327199BA}">
      <dgm:prSet/>
      <dgm:spPr/>
      <dgm:t>
        <a:bodyPr/>
        <a:lstStyle/>
        <a:p>
          <a:endParaRPr lang="de-DE"/>
        </a:p>
      </dgm:t>
    </dgm:pt>
    <dgm:pt modelId="{B64F2E03-8DFC-4DCD-985D-C4C524751704}" type="sibTrans" cxnId="{B9392EFC-0A54-491D-843A-7718327199BA}">
      <dgm:prSet/>
      <dgm:spPr/>
      <dgm:t>
        <a:bodyPr/>
        <a:lstStyle/>
        <a:p>
          <a:endParaRPr lang="de-DE"/>
        </a:p>
      </dgm:t>
    </dgm:pt>
    <dgm:pt modelId="{92A717D1-1CE0-4A7C-8FA8-890DF5CC3359}">
      <dgm:prSet phldrT="[Text]"/>
      <dgm:spPr/>
      <dgm:t>
        <a:bodyPr/>
        <a:lstStyle/>
        <a:p>
          <a:r>
            <a:rPr lang="de-DE" dirty="0" smtClean="0"/>
            <a:t>Die Bilder im Film zeigen mehr die äußeren Geschehnisse und setzen auf Gruseleffekte, Überraschung und Action.</a:t>
          </a:r>
          <a:endParaRPr lang="de-DE" dirty="0"/>
        </a:p>
      </dgm:t>
    </dgm:pt>
    <dgm:pt modelId="{E8FC6A7B-12BC-4F3A-B3E6-EBD36430C26B}" type="parTrans" cxnId="{BDE826E0-8FC4-43F2-AFC2-3F4F137EAF8E}">
      <dgm:prSet/>
      <dgm:spPr/>
      <dgm:t>
        <a:bodyPr/>
        <a:lstStyle/>
        <a:p>
          <a:endParaRPr lang="de-DE"/>
        </a:p>
      </dgm:t>
    </dgm:pt>
    <dgm:pt modelId="{2D750D93-C5B9-4A04-8C53-6BFADD5ACFB6}" type="sibTrans" cxnId="{BDE826E0-8FC4-43F2-AFC2-3F4F137EAF8E}">
      <dgm:prSet/>
      <dgm:spPr/>
      <dgm:t>
        <a:bodyPr/>
        <a:lstStyle/>
        <a:p>
          <a:endParaRPr lang="de-DE"/>
        </a:p>
      </dgm:t>
    </dgm:pt>
    <dgm:pt modelId="{5F88C1F8-5A58-403D-9B87-DEC1C03FF53B}">
      <dgm:prSet phldrT="[Text]"/>
      <dgm:spPr/>
      <dgm:t>
        <a:bodyPr/>
        <a:lstStyle/>
        <a:p>
          <a:r>
            <a:rPr lang="de-DE" dirty="0" smtClean="0"/>
            <a:t>Besonders gelungen und wirkungsvoll wird der Müllermeister als Dämon und Angst auslösende Machtinstanz gezeigt.</a:t>
          </a:r>
          <a:endParaRPr lang="de-DE" dirty="0"/>
        </a:p>
      </dgm:t>
    </dgm:pt>
    <dgm:pt modelId="{BC1E58C5-0BA1-4DB7-8289-BC6D1EDB8C8E}" type="parTrans" cxnId="{E9AA5FE7-B837-4134-9B0C-82A428726525}">
      <dgm:prSet/>
      <dgm:spPr/>
      <dgm:t>
        <a:bodyPr/>
        <a:lstStyle/>
        <a:p>
          <a:endParaRPr lang="de-DE"/>
        </a:p>
      </dgm:t>
    </dgm:pt>
    <dgm:pt modelId="{5BB4800B-DF91-4014-8707-7D43BDC75007}" type="sibTrans" cxnId="{E9AA5FE7-B837-4134-9B0C-82A428726525}">
      <dgm:prSet/>
      <dgm:spPr/>
      <dgm:t>
        <a:bodyPr/>
        <a:lstStyle/>
        <a:p>
          <a:endParaRPr lang="de-DE"/>
        </a:p>
      </dgm:t>
    </dgm:pt>
    <dgm:pt modelId="{A8838BAA-F2A1-44F4-B135-2D50865D0173}">
      <dgm:prSet phldrT="[Text]"/>
      <dgm:spPr/>
      <dgm:t>
        <a:bodyPr/>
        <a:lstStyle/>
        <a:p>
          <a:r>
            <a:rPr lang="de-DE" dirty="0" smtClean="0"/>
            <a:t>Die Vernichtung von </a:t>
          </a:r>
          <a:r>
            <a:rPr lang="de-DE" dirty="0" err="1" smtClean="0"/>
            <a:t>Tondas</a:t>
          </a:r>
          <a:r>
            <a:rPr lang="de-DE" dirty="0" smtClean="0"/>
            <a:t> Freundin </a:t>
          </a:r>
          <a:r>
            <a:rPr lang="de-DE" dirty="0" err="1" smtClean="0"/>
            <a:t>Worschula</a:t>
          </a:r>
          <a:r>
            <a:rPr lang="de-DE" dirty="0" smtClean="0"/>
            <a:t> rückt  stärker in den Fokus und demonstriert die Macht der Schwarzen Magie über den Bereich der Mühle hinaus.</a:t>
          </a:r>
          <a:endParaRPr lang="de-DE" dirty="0"/>
        </a:p>
      </dgm:t>
    </dgm:pt>
    <dgm:pt modelId="{FCD43B3F-617A-4D03-984B-D8E05CEE10D3}" type="parTrans" cxnId="{90DA91EA-5AFD-4E7E-9A40-194821232835}">
      <dgm:prSet/>
      <dgm:spPr/>
      <dgm:t>
        <a:bodyPr/>
        <a:lstStyle/>
        <a:p>
          <a:endParaRPr lang="de-DE"/>
        </a:p>
      </dgm:t>
    </dgm:pt>
    <dgm:pt modelId="{C9CDCD5F-DA34-4773-A4BD-F0CD9DC3B993}" type="sibTrans" cxnId="{90DA91EA-5AFD-4E7E-9A40-194821232835}">
      <dgm:prSet/>
      <dgm:spPr/>
      <dgm:t>
        <a:bodyPr/>
        <a:lstStyle/>
        <a:p>
          <a:endParaRPr lang="de-DE"/>
        </a:p>
      </dgm:t>
    </dgm:pt>
    <dgm:pt modelId="{FC1FD41A-5874-4484-88A2-87B3CDAE03AB}">
      <dgm:prSet phldrT="[Text]"/>
      <dgm:spPr/>
      <dgm:t>
        <a:bodyPr/>
        <a:lstStyle/>
        <a:p>
          <a:r>
            <a:rPr lang="de-DE" dirty="0" smtClean="0"/>
            <a:t>Der Film vermittelt überzeugend, wie gefährdet die Beziehung zwischen  </a:t>
          </a:r>
          <a:r>
            <a:rPr lang="de-DE" dirty="0" err="1" smtClean="0"/>
            <a:t>Krabat</a:t>
          </a:r>
          <a:r>
            <a:rPr lang="de-DE" dirty="0" smtClean="0"/>
            <a:t> und </a:t>
          </a:r>
          <a:r>
            <a:rPr lang="de-DE" dirty="0" err="1" smtClean="0"/>
            <a:t>Kantorka</a:t>
          </a:r>
          <a:r>
            <a:rPr lang="de-DE" dirty="0" smtClean="0"/>
            <a:t> ist.</a:t>
          </a:r>
          <a:endParaRPr lang="de-DE" dirty="0"/>
        </a:p>
      </dgm:t>
    </dgm:pt>
    <dgm:pt modelId="{94080169-40BE-406F-8CB7-554FE0EA25C9}" type="parTrans" cxnId="{A6550EAA-FF27-4E44-AD38-4C63B54F9158}">
      <dgm:prSet/>
      <dgm:spPr/>
      <dgm:t>
        <a:bodyPr/>
        <a:lstStyle/>
        <a:p>
          <a:endParaRPr lang="de-DE"/>
        </a:p>
      </dgm:t>
    </dgm:pt>
    <dgm:pt modelId="{485A36B2-94C2-4426-9ACA-62DB95CA465F}" type="sibTrans" cxnId="{A6550EAA-FF27-4E44-AD38-4C63B54F9158}">
      <dgm:prSet/>
      <dgm:spPr/>
      <dgm:t>
        <a:bodyPr/>
        <a:lstStyle/>
        <a:p>
          <a:endParaRPr lang="de-DE"/>
        </a:p>
      </dgm:t>
    </dgm:pt>
    <dgm:pt modelId="{CBDC5E9C-E986-43A0-B035-B31334291C0B}">
      <dgm:prSet phldrT="[Text]"/>
      <dgm:spPr/>
      <dgm:t>
        <a:bodyPr/>
        <a:lstStyle/>
        <a:p>
          <a:r>
            <a:rPr lang="de-DE" dirty="0" smtClean="0"/>
            <a:t>Der Film erreicht nicht die innere Spannung des Romans und verdeckt die Offenheit des Textes.</a:t>
          </a:r>
          <a:endParaRPr lang="de-DE" dirty="0"/>
        </a:p>
      </dgm:t>
    </dgm:pt>
    <dgm:pt modelId="{D7956D5A-B239-4A16-AE2F-89B49564C6D0}" type="parTrans" cxnId="{4B0D79E0-429F-4179-9D62-50212403FC14}">
      <dgm:prSet/>
      <dgm:spPr/>
      <dgm:t>
        <a:bodyPr/>
        <a:lstStyle/>
        <a:p>
          <a:endParaRPr lang="de-DE"/>
        </a:p>
      </dgm:t>
    </dgm:pt>
    <dgm:pt modelId="{34783AB9-F787-4D2A-BAED-B5CE2853C9AA}" type="sibTrans" cxnId="{4B0D79E0-429F-4179-9D62-50212403FC14}">
      <dgm:prSet/>
      <dgm:spPr/>
      <dgm:t>
        <a:bodyPr/>
        <a:lstStyle/>
        <a:p>
          <a:endParaRPr lang="de-DE"/>
        </a:p>
      </dgm:t>
    </dgm:pt>
    <dgm:pt modelId="{C8DF8C75-855F-4167-A1DF-043BFCE4B597}">
      <dgm:prSet phldrT="[Text]"/>
      <dgm:spPr/>
      <dgm:t>
        <a:bodyPr/>
        <a:lstStyle/>
        <a:p>
          <a:r>
            <a:rPr lang="de-DE" dirty="0" smtClean="0"/>
            <a:t>Die Erzählungen des Meisters und alle Traumsequenzen werden ausgespart.</a:t>
          </a:r>
          <a:endParaRPr lang="de-DE" dirty="0"/>
        </a:p>
      </dgm:t>
    </dgm:pt>
    <dgm:pt modelId="{F754E662-B13E-4817-81DC-836244903AE4}" type="parTrans" cxnId="{A70C04A0-E14A-4EDA-9F27-F3B79F8EEB08}">
      <dgm:prSet/>
      <dgm:spPr/>
      <dgm:t>
        <a:bodyPr/>
        <a:lstStyle/>
        <a:p>
          <a:endParaRPr lang="de-DE"/>
        </a:p>
      </dgm:t>
    </dgm:pt>
    <dgm:pt modelId="{29C0D1F0-C487-4B20-8DF2-47A75738A96E}" type="sibTrans" cxnId="{A70C04A0-E14A-4EDA-9F27-F3B79F8EEB08}">
      <dgm:prSet/>
      <dgm:spPr/>
      <dgm:t>
        <a:bodyPr/>
        <a:lstStyle/>
        <a:p>
          <a:endParaRPr lang="de-DE"/>
        </a:p>
      </dgm:t>
    </dgm:pt>
    <dgm:pt modelId="{08367ABA-B88A-4938-8FFF-343D377C441B}" type="pres">
      <dgm:prSet presAssocID="{683B9DC9-150B-47F6-83AB-B5BDDDC1C44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71284888-F003-4A82-BE44-C5864AA6E438}" type="pres">
      <dgm:prSet presAssocID="{28B1B2E2-DE91-42CE-92AB-6785F543846B}" presName="node" presStyleLbl="node1" presStyleIdx="0" presStyleCnt="7" custScaleX="60537" custScaleY="52545" custLinFactNeighborX="26049" custLinFactNeighborY="371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0C3C72D-6568-48D8-990E-A8628E1DBE19}" type="pres">
      <dgm:prSet presAssocID="{B64F2E03-8DFC-4DCD-985D-C4C524751704}" presName="sibTrans" presStyleCnt="0"/>
      <dgm:spPr/>
    </dgm:pt>
    <dgm:pt modelId="{C7584FD6-BF05-4447-A68D-6ED516C4B0DD}" type="pres">
      <dgm:prSet presAssocID="{C8DF8C75-855F-4167-A1DF-043BFCE4B597}" presName="node" presStyleLbl="node1" presStyleIdx="1" presStyleCnt="7" custScaleX="42454" custScaleY="40354" custLinFactNeighborX="29492" custLinFactNeighborY="585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BA090E8-36BC-4F51-ADDA-4A202C92FD4D}" type="pres">
      <dgm:prSet presAssocID="{29C0D1F0-C487-4B20-8DF2-47A75738A96E}" presName="sibTrans" presStyleCnt="0"/>
      <dgm:spPr/>
    </dgm:pt>
    <dgm:pt modelId="{2C9B9748-3094-43AD-9557-0988AAEA9AD6}" type="pres">
      <dgm:prSet presAssocID="{CBDC5E9C-E986-43A0-B035-B31334291C0B}" presName="node" presStyleLbl="node1" presStyleIdx="2" presStyleCnt="7" custScaleX="53101" custScaleY="47520" custLinFactNeighborX="33410" custLinFactNeighborY="572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6DF3996-4262-4A0C-9717-94D7C19F2248}" type="pres">
      <dgm:prSet presAssocID="{34783AB9-F787-4D2A-BAED-B5CE2853C9AA}" presName="sibTrans" presStyleCnt="0"/>
      <dgm:spPr/>
    </dgm:pt>
    <dgm:pt modelId="{74EABA09-35EE-42DF-9AC9-CF19D63117A8}" type="pres">
      <dgm:prSet presAssocID="{92A717D1-1CE0-4A7C-8FA8-890DF5CC3359}" presName="node" presStyleLbl="node1" presStyleIdx="3" presStyleCnt="7" custScaleX="76017" custScaleY="37415" custLinFactNeighborX="49298" custLinFactNeighborY="6238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E5AB787-51E0-43B4-9BAC-7779001C5414}" type="pres">
      <dgm:prSet presAssocID="{2D750D93-C5B9-4A04-8C53-6BFADD5ACFB6}" presName="sibTrans" presStyleCnt="0"/>
      <dgm:spPr/>
    </dgm:pt>
    <dgm:pt modelId="{34332EDE-5664-4B2C-AFB8-8CFB15E1373F}" type="pres">
      <dgm:prSet presAssocID="{5F88C1F8-5A58-403D-9B87-DEC1C03FF53B}" presName="node" presStyleLbl="node1" presStyleIdx="4" presStyleCnt="7" custScaleX="61096" custScaleY="51841" custLinFactNeighborX="-61459" custLinFactNeighborY="-500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AB41479-55E8-4286-9E52-BCE36BEFB30C}" type="pres">
      <dgm:prSet presAssocID="{5BB4800B-DF91-4014-8707-7D43BDC75007}" presName="sibTrans" presStyleCnt="0"/>
      <dgm:spPr/>
    </dgm:pt>
    <dgm:pt modelId="{E34F51DF-704D-4C07-8FEC-0A2B5076EC1C}" type="pres">
      <dgm:prSet presAssocID="{A8838BAA-F2A1-44F4-B135-2D50865D0173}" presName="node" presStyleLbl="node1" presStyleIdx="5" presStyleCnt="7" custScaleX="69106" custScaleY="60146" custLinFactNeighborX="14816" custLinFactNeighborY="242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AFCE3A9-6019-4FA9-8CFB-9769FEF3677D}" type="pres">
      <dgm:prSet presAssocID="{C9CDCD5F-DA34-4773-A4BD-F0CD9DC3B993}" presName="sibTrans" presStyleCnt="0"/>
      <dgm:spPr/>
    </dgm:pt>
    <dgm:pt modelId="{230AB278-FF5A-4E57-8ABB-9932DD795EAD}" type="pres">
      <dgm:prSet presAssocID="{FC1FD41A-5874-4484-88A2-87B3CDAE03AB}" presName="node" presStyleLbl="node1" presStyleIdx="6" presStyleCnt="7" custScaleX="52675" custScaleY="49243" custLinFactNeighborX="47591" custLinFactNeighborY="47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16DDF02-4E99-4390-A420-92073334467B}" type="presOf" srcId="{683B9DC9-150B-47F6-83AB-B5BDDDC1C441}" destId="{08367ABA-B88A-4938-8FFF-343D377C441B}" srcOrd="0" destOrd="0" presId="urn:microsoft.com/office/officeart/2005/8/layout/default"/>
    <dgm:cxn modelId="{E9AA5FE7-B837-4134-9B0C-82A428726525}" srcId="{683B9DC9-150B-47F6-83AB-B5BDDDC1C441}" destId="{5F88C1F8-5A58-403D-9B87-DEC1C03FF53B}" srcOrd="4" destOrd="0" parTransId="{BC1E58C5-0BA1-4DB7-8289-BC6D1EDB8C8E}" sibTransId="{5BB4800B-DF91-4014-8707-7D43BDC75007}"/>
    <dgm:cxn modelId="{1713DE41-C665-4BEF-99E7-55BAA53671DE}" type="presOf" srcId="{A8838BAA-F2A1-44F4-B135-2D50865D0173}" destId="{E34F51DF-704D-4C07-8FEC-0A2B5076EC1C}" srcOrd="0" destOrd="0" presId="urn:microsoft.com/office/officeart/2005/8/layout/default"/>
    <dgm:cxn modelId="{FC3FB639-C377-44EB-A0D8-B484FC0EDB84}" type="presOf" srcId="{28B1B2E2-DE91-42CE-92AB-6785F543846B}" destId="{71284888-F003-4A82-BE44-C5864AA6E438}" srcOrd="0" destOrd="0" presId="urn:microsoft.com/office/officeart/2005/8/layout/default"/>
    <dgm:cxn modelId="{90DA91EA-5AFD-4E7E-9A40-194821232835}" srcId="{683B9DC9-150B-47F6-83AB-B5BDDDC1C441}" destId="{A8838BAA-F2A1-44F4-B135-2D50865D0173}" srcOrd="5" destOrd="0" parTransId="{FCD43B3F-617A-4D03-984B-D8E05CEE10D3}" sibTransId="{C9CDCD5F-DA34-4773-A4BD-F0CD9DC3B993}"/>
    <dgm:cxn modelId="{F1CD490E-3483-4479-BB39-391BCB5F9300}" type="presOf" srcId="{5F88C1F8-5A58-403D-9B87-DEC1C03FF53B}" destId="{34332EDE-5664-4B2C-AFB8-8CFB15E1373F}" srcOrd="0" destOrd="0" presId="urn:microsoft.com/office/officeart/2005/8/layout/default"/>
    <dgm:cxn modelId="{B9392EFC-0A54-491D-843A-7718327199BA}" srcId="{683B9DC9-150B-47F6-83AB-B5BDDDC1C441}" destId="{28B1B2E2-DE91-42CE-92AB-6785F543846B}" srcOrd="0" destOrd="0" parTransId="{884118E7-2E83-4D0C-AC03-F0D6476BF16A}" sibTransId="{B64F2E03-8DFC-4DCD-985D-C4C524751704}"/>
    <dgm:cxn modelId="{A6550EAA-FF27-4E44-AD38-4C63B54F9158}" srcId="{683B9DC9-150B-47F6-83AB-B5BDDDC1C441}" destId="{FC1FD41A-5874-4484-88A2-87B3CDAE03AB}" srcOrd="6" destOrd="0" parTransId="{94080169-40BE-406F-8CB7-554FE0EA25C9}" sibTransId="{485A36B2-94C2-4426-9ACA-62DB95CA465F}"/>
    <dgm:cxn modelId="{FE9DD15C-ED66-4447-A670-2542EB3DC718}" type="presOf" srcId="{CBDC5E9C-E986-43A0-B035-B31334291C0B}" destId="{2C9B9748-3094-43AD-9557-0988AAEA9AD6}" srcOrd="0" destOrd="0" presId="urn:microsoft.com/office/officeart/2005/8/layout/default"/>
    <dgm:cxn modelId="{861C540B-BA95-4DD5-AFBC-8B7A197A2A3D}" type="presOf" srcId="{FC1FD41A-5874-4484-88A2-87B3CDAE03AB}" destId="{230AB278-FF5A-4E57-8ABB-9932DD795EAD}" srcOrd="0" destOrd="0" presId="urn:microsoft.com/office/officeart/2005/8/layout/default"/>
    <dgm:cxn modelId="{A70C04A0-E14A-4EDA-9F27-F3B79F8EEB08}" srcId="{683B9DC9-150B-47F6-83AB-B5BDDDC1C441}" destId="{C8DF8C75-855F-4167-A1DF-043BFCE4B597}" srcOrd="1" destOrd="0" parTransId="{F754E662-B13E-4817-81DC-836244903AE4}" sibTransId="{29C0D1F0-C487-4B20-8DF2-47A75738A96E}"/>
    <dgm:cxn modelId="{BDE826E0-8FC4-43F2-AFC2-3F4F137EAF8E}" srcId="{683B9DC9-150B-47F6-83AB-B5BDDDC1C441}" destId="{92A717D1-1CE0-4A7C-8FA8-890DF5CC3359}" srcOrd="3" destOrd="0" parTransId="{E8FC6A7B-12BC-4F3A-B3E6-EBD36430C26B}" sibTransId="{2D750D93-C5B9-4A04-8C53-6BFADD5ACFB6}"/>
    <dgm:cxn modelId="{4B0D79E0-429F-4179-9D62-50212403FC14}" srcId="{683B9DC9-150B-47F6-83AB-B5BDDDC1C441}" destId="{CBDC5E9C-E986-43A0-B035-B31334291C0B}" srcOrd="2" destOrd="0" parTransId="{D7956D5A-B239-4A16-AE2F-89B49564C6D0}" sibTransId="{34783AB9-F787-4D2A-BAED-B5CE2853C9AA}"/>
    <dgm:cxn modelId="{06969415-7BF0-4930-B07E-CBE3341BE489}" type="presOf" srcId="{C8DF8C75-855F-4167-A1DF-043BFCE4B597}" destId="{C7584FD6-BF05-4447-A68D-6ED516C4B0DD}" srcOrd="0" destOrd="0" presId="urn:microsoft.com/office/officeart/2005/8/layout/default"/>
    <dgm:cxn modelId="{72D02BB6-6BFE-4E07-BB04-681C1899EABC}" type="presOf" srcId="{92A717D1-1CE0-4A7C-8FA8-890DF5CC3359}" destId="{74EABA09-35EE-42DF-9AC9-CF19D63117A8}" srcOrd="0" destOrd="0" presId="urn:microsoft.com/office/officeart/2005/8/layout/default"/>
    <dgm:cxn modelId="{20376AF9-50B3-4FC7-A46E-D36B2DA8EC3B}" type="presParOf" srcId="{08367ABA-B88A-4938-8FFF-343D377C441B}" destId="{71284888-F003-4A82-BE44-C5864AA6E438}" srcOrd="0" destOrd="0" presId="urn:microsoft.com/office/officeart/2005/8/layout/default"/>
    <dgm:cxn modelId="{BB277EB7-5E02-4612-A3CE-B00A5E507374}" type="presParOf" srcId="{08367ABA-B88A-4938-8FFF-343D377C441B}" destId="{B0C3C72D-6568-48D8-990E-A8628E1DBE19}" srcOrd="1" destOrd="0" presId="urn:microsoft.com/office/officeart/2005/8/layout/default"/>
    <dgm:cxn modelId="{A466D668-FECF-42DE-AEAC-49E7DC652ED3}" type="presParOf" srcId="{08367ABA-B88A-4938-8FFF-343D377C441B}" destId="{C7584FD6-BF05-4447-A68D-6ED516C4B0DD}" srcOrd="2" destOrd="0" presId="urn:microsoft.com/office/officeart/2005/8/layout/default"/>
    <dgm:cxn modelId="{FA605674-3718-4979-97DC-0AA7F7786057}" type="presParOf" srcId="{08367ABA-B88A-4938-8FFF-343D377C441B}" destId="{9BA090E8-36BC-4F51-ADDA-4A202C92FD4D}" srcOrd="3" destOrd="0" presId="urn:microsoft.com/office/officeart/2005/8/layout/default"/>
    <dgm:cxn modelId="{0B95283A-1E87-4CB6-9C18-C664CFB45EC4}" type="presParOf" srcId="{08367ABA-B88A-4938-8FFF-343D377C441B}" destId="{2C9B9748-3094-43AD-9557-0988AAEA9AD6}" srcOrd="4" destOrd="0" presId="urn:microsoft.com/office/officeart/2005/8/layout/default"/>
    <dgm:cxn modelId="{B42539A8-5E5D-4931-917B-A44497B1FBC5}" type="presParOf" srcId="{08367ABA-B88A-4938-8FFF-343D377C441B}" destId="{66DF3996-4262-4A0C-9717-94D7C19F2248}" srcOrd="5" destOrd="0" presId="urn:microsoft.com/office/officeart/2005/8/layout/default"/>
    <dgm:cxn modelId="{B8A09008-048A-42D9-A432-7AC4B5C2FE52}" type="presParOf" srcId="{08367ABA-B88A-4938-8FFF-343D377C441B}" destId="{74EABA09-35EE-42DF-9AC9-CF19D63117A8}" srcOrd="6" destOrd="0" presId="urn:microsoft.com/office/officeart/2005/8/layout/default"/>
    <dgm:cxn modelId="{AA2051E6-78D0-4E7F-B2E8-0A805D495ED8}" type="presParOf" srcId="{08367ABA-B88A-4938-8FFF-343D377C441B}" destId="{5E5AB787-51E0-43B4-9BAC-7779001C5414}" srcOrd="7" destOrd="0" presId="urn:microsoft.com/office/officeart/2005/8/layout/default"/>
    <dgm:cxn modelId="{9CEE9392-EBAC-42D2-8573-65DADB6DF5E2}" type="presParOf" srcId="{08367ABA-B88A-4938-8FFF-343D377C441B}" destId="{34332EDE-5664-4B2C-AFB8-8CFB15E1373F}" srcOrd="8" destOrd="0" presId="urn:microsoft.com/office/officeart/2005/8/layout/default"/>
    <dgm:cxn modelId="{652A8950-F603-4B47-9E74-120E3C0238BD}" type="presParOf" srcId="{08367ABA-B88A-4938-8FFF-343D377C441B}" destId="{9AB41479-55E8-4286-9E52-BCE36BEFB30C}" srcOrd="9" destOrd="0" presId="urn:microsoft.com/office/officeart/2005/8/layout/default"/>
    <dgm:cxn modelId="{80BEB736-3B12-425B-9097-FF570BF881FD}" type="presParOf" srcId="{08367ABA-B88A-4938-8FFF-343D377C441B}" destId="{E34F51DF-704D-4C07-8FEC-0A2B5076EC1C}" srcOrd="10" destOrd="0" presId="urn:microsoft.com/office/officeart/2005/8/layout/default"/>
    <dgm:cxn modelId="{D7E95306-36B2-4CDC-BF4F-5AA89C0D96D2}" type="presParOf" srcId="{08367ABA-B88A-4938-8FFF-343D377C441B}" destId="{9AFCE3A9-6019-4FA9-8CFB-9769FEF3677D}" srcOrd="11" destOrd="0" presId="urn:microsoft.com/office/officeart/2005/8/layout/default"/>
    <dgm:cxn modelId="{EBDD059F-FF29-4A64-BF41-1565617AB1F3}" type="presParOf" srcId="{08367ABA-B88A-4938-8FFF-343D377C441B}" destId="{230AB278-FF5A-4E57-8ABB-9932DD795EAD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44368-18CC-4E22-920D-5AD63B8E297A}">
      <dsp:nvSpPr>
        <dsp:cNvPr id="0" name=""/>
        <dsp:cNvSpPr/>
      </dsp:nvSpPr>
      <dsp:spPr>
        <a:xfrm>
          <a:off x="1475684" y="654538"/>
          <a:ext cx="874202" cy="8742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50" kern="1200" dirty="0" smtClean="0">
              <a:latin typeface="Candara" pitchFamily="34" charset="0"/>
            </a:rPr>
            <a:t>Pubertät</a:t>
          </a:r>
          <a:endParaRPr lang="de-DE" sz="1050" kern="1200" dirty="0">
            <a:latin typeface="Candara" pitchFamily="34" charset="0"/>
          </a:endParaRPr>
        </a:p>
      </dsp:txBody>
      <dsp:txXfrm>
        <a:off x="1603708" y="782562"/>
        <a:ext cx="618154" cy="618154"/>
      </dsp:txXfrm>
    </dsp:sp>
    <dsp:sp modelId="{C9258473-5191-475F-82AF-B2119F03052F}">
      <dsp:nvSpPr>
        <dsp:cNvPr id="0" name=""/>
        <dsp:cNvSpPr/>
      </dsp:nvSpPr>
      <dsp:spPr>
        <a:xfrm rot="1542857">
          <a:off x="2381979" y="1226008"/>
          <a:ext cx="232312" cy="2950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/>
        </a:p>
      </dsp:txBody>
      <dsp:txXfrm>
        <a:off x="2385430" y="1269897"/>
        <a:ext cx="162618" cy="177025"/>
      </dsp:txXfrm>
    </dsp:sp>
    <dsp:sp modelId="{0223FF86-58D0-4B47-A08A-E6B62E932CBF}">
      <dsp:nvSpPr>
        <dsp:cNvPr id="0" name=""/>
        <dsp:cNvSpPr/>
      </dsp:nvSpPr>
      <dsp:spPr>
        <a:xfrm>
          <a:off x="2658231" y="1224023"/>
          <a:ext cx="874202" cy="8742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50" kern="1200" dirty="0" smtClean="0">
              <a:latin typeface="Candara" pitchFamily="34" charset="0"/>
            </a:rPr>
            <a:t>Umzug in eine fremde Stadt</a:t>
          </a:r>
          <a:endParaRPr lang="de-DE" sz="1050" kern="1200" dirty="0">
            <a:latin typeface="Candara" pitchFamily="34" charset="0"/>
          </a:endParaRPr>
        </a:p>
      </dsp:txBody>
      <dsp:txXfrm>
        <a:off x="2786255" y="1352047"/>
        <a:ext cx="618154" cy="618154"/>
      </dsp:txXfrm>
    </dsp:sp>
    <dsp:sp modelId="{F794B12D-DD62-41FA-9B66-093EF9C07FE8}">
      <dsp:nvSpPr>
        <dsp:cNvPr id="0" name=""/>
        <dsp:cNvSpPr/>
      </dsp:nvSpPr>
      <dsp:spPr>
        <a:xfrm rot="4628571">
          <a:off x="3123746" y="2147003"/>
          <a:ext cx="232312" cy="2950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/>
        </a:p>
      </dsp:txBody>
      <dsp:txXfrm>
        <a:off x="3150839" y="2172039"/>
        <a:ext cx="162618" cy="177025"/>
      </dsp:txXfrm>
    </dsp:sp>
    <dsp:sp modelId="{5BCDF0A1-A7A0-496A-935A-F72631B785EC}">
      <dsp:nvSpPr>
        <dsp:cNvPr id="0" name=""/>
        <dsp:cNvSpPr/>
      </dsp:nvSpPr>
      <dsp:spPr>
        <a:xfrm>
          <a:off x="2950297" y="2503644"/>
          <a:ext cx="874202" cy="8742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50" kern="1200" dirty="0" smtClean="0">
              <a:latin typeface="Candara" pitchFamily="34" charset="0"/>
            </a:rPr>
            <a:t>Problem-feld Familie</a:t>
          </a:r>
          <a:endParaRPr lang="de-DE" sz="1050" kern="1200" dirty="0">
            <a:latin typeface="Candara" pitchFamily="34" charset="0"/>
          </a:endParaRPr>
        </a:p>
      </dsp:txBody>
      <dsp:txXfrm>
        <a:off x="3078321" y="2631668"/>
        <a:ext cx="618154" cy="618154"/>
      </dsp:txXfrm>
    </dsp:sp>
    <dsp:sp modelId="{406E85C4-7AE7-4763-9CC9-E89037943D60}">
      <dsp:nvSpPr>
        <dsp:cNvPr id="0" name=""/>
        <dsp:cNvSpPr/>
      </dsp:nvSpPr>
      <dsp:spPr>
        <a:xfrm rot="7714286">
          <a:off x="2866167" y="3301172"/>
          <a:ext cx="232312" cy="2950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/>
        </a:p>
      </dsp:txBody>
      <dsp:txXfrm rot="10800000">
        <a:off x="2922741" y="3332937"/>
        <a:ext cx="162618" cy="177025"/>
      </dsp:txXfrm>
    </dsp:sp>
    <dsp:sp modelId="{4CEC89BA-7A66-4C4E-9F57-DB2AC26B672D}">
      <dsp:nvSpPr>
        <dsp:cNvPr id="0" name=""/>
        <dsp:cNvSpPr/>
      </dsp:nvSpPr>
      <dsp:spPr>
        <a:xfrm>
          <a:off x="2131948" y="3529821"/>
          <a:ext cx="874202" cy="8742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50" kern="1200" dirty="0" smtClean="0">
              <a:latin typeface="Candara" pitchFamily="34" charset="0"/>
            </a:rPr>
            <a:t>Schule /</a:t>
          </a:r>
        </a:p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50" kern="1200" dirty="0" smtClean="0">
              <a:latin typeface="Candara" pitchFamily="34" charset="0"/>
            </a:rPr>
            <a:t>Mobbing</a:t>
          </a:r>
          <a:endParaRPr lang="de-DE" sz="1050" kern="1200" dirty="0">
            <a:latin typeface="Candara" pitchFamily="34" charset="0"/>
          </a:endParaRPr>
        </a:p>
      </dsp:txBody>
      <dsp:txXfrm>
        <a:off x="2259972" y="3657845"/>
        <a:ext cx="618154" cy="618154"/>
      </dsp:txXfrm>
    </dsp:sp>
    <dsp:sp modelId="{CEAD1887-5650-4799-BDF6-0BA5E0B2BD72}">
      <dsp:nvSpPr>
        <dsp:cNvPr id="0" name=""/>
        <dsp:cNvSpPr/>
      </dsp:nvSpPr>
      <dsp:spPr>
        <a:xfrm rot="10800000">
          <a:off x="1803203" y="3819401"/>
          <a:ext cx="232312" cy="2950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/>
        </a:p>
      </dsp:txBody>
      <dsp:txXfrm rot="10800000">
        <a:off x="1872897" y="3878410"/>
        <a:ext cx="162618" cy="177025"/>
      </dsp:txXfrm>
    </dsp:sp>
    <dsp:sp modelId="{78FDB445-457C-4716-870A-C1BAD41D7DB9}">
      <dsp:nvSpPr>
        <dsp:cNvPr id="0" name=""/>
        <dsp:cNvSpPr/>
      </dsp:nvSpPr>
      <dsp:spPr>
        <a:xfrm>
          <a:off x="819419" y="3529821"/>
          <a:ext cx="874202" cy="8742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50" kern="1200" dirty="0" smtClean="0">
              <a:latin typeface="Candara" pitchFamily="34" charset="0"/>
            </a:rPr>
            <a:t>Jugend-clique</a:t>
          </a:r>
          <a:endParaRPr lang="de-DE" sz="1050" kern="1200" dirty="0">
            <a:latin typeface="Candara" pitchFamily="34" charset="0"/>
          </a:endParaRPr>
        </a:p>
      </dsp:txBody>
      <dsp:txXfrm>
        <a:off x="947443" y="3657845"/>
        <a:ext cx="618154" cy="618154"/>
      </dsp:txXfrm>
    </dsp:sp>
    <dsp:sp modelId="{8A448B25-3222-4EC9-BDAA-CA3EED3FE6F7}">
      <dsp:nvSpPr>
        <dsp:cNvPr id="0" name=""/>
        <dsp:cNvSpPr/>
      </dsp:nvSpPr>
      <dsp:spPr>
        <a:xfrm rot="13885714">
          <a:off x="735289" y="3311453"/>
          <a:ext cx="232312" cy="2950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/>
        </a:p>
      </dsp:txBody>
      <dsp:txXfrm rot="10800000">
        <a:off x="791863" y="3397706"/>
        <a:ext cx="162618" cy="177025"/>
      </dsp:txXfrm>
    </dsp:sp>
    <dsp:sp modelId="{9895825B-C67B-433C-B8D1-B40FC99336B8}">
      <dsp:nvSpPr>
        <dsp:cNvPr id="0" name=""/>
        <dsp:cNvSpPr/>
      </dsp:nvSpPr>
      <dsp:spPr>
        <a:xfrm>
          <a:off x="1071" y="2503644"/>
          <a:ext cx="874202" cy="8742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50" kern="1200" dirty="0" smtClean="0">
              <a:latin typeface="Candara" pitchFamily="34" charset="0"/>
            </a:rPr>
            <a:t>Verliebt-sein</a:t>
          </a:r>
          <a:endParaRPr lang="de-DE" sz="1050" kern="1200" dirty="0">
            <a:latin typeface="Candara" pitchFamily="34" charset="0"/>
          </a:endParaRPr>
        </a:p>
      </dsp:txBody>
      <dsp:txXfrm>
        <a:off x="129095" y="2631668"/>
        <a:ext cx="618154" cy="618154"/>
      </dsp:txXfrm>
    </dsp:sp>
    <dsp:sp modelId="{7D0DB487-DCEC-49E9-A1BA-B1A774618EFE}">
      <dsp:nvSpPr>
        <dsp:cNvPr id="0" name=""/>
        <dsp:cNvSpPr/>
      </dsp:nvSpPr>
      <dsp:spPr>
        <a:xfrm rot="16971429">
          <a:off x="466585" y="2159824"/>
          <a:ext cx="232312" cy="2950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/>
        </a:p>
      </dsp:txBody>
      <dsp:txXfrm>
        <a:off x="493678" y="2252806"/>
        <a:ext cx="162618" cy="177025"/>
      </dsp:txXfrm>
    </dsp:sp>
    <dsp:sp modelId="{F35ECDFB-2BBB-43EF-B24F-8936AFF0BA78}">
      <dsp:nvSpPr>
        <dsp:cNvPr id="0" name=""/>
        <dsp:cNvSpPr/>
      </dsp:nvSpPr>
      <dsp:spPr>
        <a:xfrm>
          <a:off x="293136" y="1224023"/>
          <a:ext cx="874202" cy="8742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50" kern="1200" dirty="0" smtClean="0">
              <a:latin typeface="Candara" pitchFamily="34" charset="0"/>
            </a:rPr>
            <a:t>Drogen /</a:t>
          </a:r>
        </a:p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50" kern="1200" dirty="0" smtClean="0">
              <a:latin typeface="Candara" pitchFamily="34" charset="0"/>
            </a:rPr>
            <a:t>Alkohol</a:t>
          </a:r>
          <a:endParaRPr lang="de-DE" sz="1050" kern="1200" dirty="0">
            <a:latin typeface="Candara" pitchFamily="34" charset="0"/>
          </a:endParaRPr>
        </a:p>
      </dsp:txBody>
      <dsp:txXfrm>
        <a:off x="421160" y="1352047"/>
        <a:ext cx="618154" cy="618154"/>
      </dsp:txXfrm>
    </dsp:sp>
    <dsp:sp modelId="{0A6CBBF4-E515-4762-A3FF-2254233FA7A2}">
      <dsp:nvSpPr>
        <dsp:cNvPr id="0" name=""/>
        <dsp:cNvSpPr/>
      </dsp:nvSpPr>
      <dsp:spPr>
        <a:xfrm rot="20057143">
          <a:off x="1199431" y="1231713"/>
          <a:ext cx="232312" cy="2950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/>
        </a:p>
      </dsp:txBody>
      <dsp:txXfrm>
        <a:off x="1202882" y="1305842"/>
        <a:ext cx="162618" cy="1770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284888-F003-4A82-BE44-C5864AA6E438}">
      <dsp:nvSpPr>
        <dsp:cNvPr id="0" name=""/>
        <dsp:cNvSpPr/>
      </dsp:nvSpPr>
      <dsp:spPr>
        <a:xfrm>
          <a:off x="2188611" y="150565"/>
          <a:ext cx="2081663" cy="1084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Das in der literarischen Vorlage erzählte „Zweite Jahr“ wird komplett ausgeblendet.</a:t>
          </a:r>
          <a:endParaRPr lang="de-DE" sz="1100" kern="1200" dirty="0"/>
        </a:p>
      </dsp:txBody>
      <dsp:txXfrm>
        <a:off x="2188611" y="150565"/>
        <a:ext cx="2081663" cy="1084107"/>
      </dsp:txXfrm>
    </dsp:sp>
    <dsp:sp modelId="{C7584FD6-BF05-4447-A68D-6ED516C4B0DD}">
      <dsp:nvSpPr>
        <dsp:cNvPr id="0" name=""/>
        <dsp:cNvSpPr/>
      </dsp:nvSpPr>
      <dsp:spPr>
        <a:xfrm>
          <a:off x="4732535" y="320398"/>
          <a:ext cx="1459850" cy="8325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Die Erzählungen des Meisters und alle Traumsequenzen werden ausgespart.</a:t>
          </a:r>
          <a:endParaRPr lang="de-DE" sz="1100" kern="1200" dirty="0"/>
        </a:p>
      </dsp:txBody>
      <dsp:txXfrm>
        <a:off x="4732535" y="320398"/>
        <a:ext cx="1459850" cy="832582"/>
      </dsp:txXfrm>
    </dsp:sp>
    <dsp:sp modelId="{2C9B9748-3094-43AD-9557-0988AAEA9AD6}">
      <dsp:nvSpPr>
        <dsp:cNvPr id="0" name=""/>
        <dsp:cNvSpPr/>
      </dsp:nvSpPr>
      <dsp:spPr>
        <a:xfrm>
          <a:off x="6670978" y="243708"/>
          <a:ext cx="1825964" cy="9804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Der Film erreicht nicht die innere Spannung des Romans und verdeckt die Offenheit des Textes.</a:t>
          </a:r>
          <a:endParaRPr lang="de-DE" sz="1100" kern="1200" dirty="0"/>
        </a:p>
      </dsp:txBody>
      <dsp:txXfrm>
        <a:off x="6670978" y="243708"/>
        <a:ext cx="1825964" cy="980431"/>
      </dsp:txXfrm>
    </dsp:sp>
    <dsp:sp modelId="{74EABA09-35EE-42DF-9AC9-CF19D63117A8}">
      <dsp:nvSpPr>
        <dsp:cNvPr id="0" name=""/>
        <dsp:cNvSpPr/>
      </dsp:nvSpPr>
      <dsp:spPr>
        <a:xfrm>
          <a:off x="2126217" y="3023489"/>
          <a:ext cx="2613968" cy="7719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Die Bilder im Film zeigen mehr die äußeren Geschehnisse und setzen auf Gruseleffekte, Überraschung und Action.</a:t>
          </a:r>
          <a:endParaRPr lang="de-DE" sz="1100" kern="1200" dirty="0"/>
        </a:p>
      </dsp:txBody>
      <dsp:txXfrm>
        <a:off x="2126217" y="3023489"/>
        <a:ext cx="2613968" cy="771945"/>
      </dsp:txXfrm>
    </dsp:sp>
    <dsp:sp modelId="{34332EDE-5664-4B2C-AFB8-8CFB15E1373F}">
      <dsp:nvSpPr>
        <dsp:cNvPr id="0" name=""/>
        <dsp:cNvSpPr/>
      </dsp:nvSpPr>
      <dsp:spPr>
        <a:xfrm>
          <a:off x="1275492" y="1484282"/>
          <a:ext cx="2100885" cy="10695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Besonders gelungen und wirkungsvoll wird der Müllermeister als Dämon und Angst auslösende Machtinstanz gezeigt.</a:t>
          </a:r>
          <a:endParaRPr lang="de-DE" sz="1100" kern="1200" dirty="0"/>
        </a:p>
      </dsp:txBody>
      <dsp:txXfrm>
        <a:off x="1275492" y="1484282"/>
        <a:ext cx="2100885" cy="1069582"/>
      </dsp:txXfrm>
    </dsp:sp>
    <dsp:sp modelId="{E34F51DF-704D-4C07-8FEC-0A2B5076EC1C}">
      <dsp:nvSpPr>
        <dsp:cNvPr id="0" name=""/>
        <dsp:cNvSpPr/>
      </dsp:nvSpPr>
      <dsp:spPr>
        <a:xfrm>
          <a:off x="6264637" y="1551800"/>
          <a:ext cx="2376322" cy="12409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Die Vernichtung von </a:t>
          </a:r>
          <a:r>
            <a:rPr lang="de-DE" sz="1100" kern="1200" dirty="0" err="1" smtClean="0"/>
            <a:t>Tondas</a:t>
          </a:r>
          <a:r>
            <a:rPr lang="de-DE" sz="1100" kern="1200" dirty="0" smtClean="0"/>
            <a:t> Freundin </a:t>
          </a:r>
          <a:r>
            <a:rPr lang="de-DE" sz="1100" kern="1200" dirty="0" err="1" smtClean="0"/>
            <a:t>Worschula</a:t>
          </a:r>
          <a:r>
            <a:rPr lang="de-DE" sz="1100" kern="1200" dirty="0" smtClean="0"/>
            <a:t> rückt  stärker in den Fokus und demonstriert die Macht der Schwarzen Magie über den Bereich der Mühle hinaus.</a:t>
          </a:r>
          <a:endParaRPr lang="de-DE" sz="1100" kern="1200" dirty="0"/>
        </a:p>
      </dsp:txBody>
      <dsp:txXfrm>
        <a:off x="6264637" y="1551800"/>
        <a:ext cx="2376322" cy="1240931"/>
      </dsp:txXfrm>
    </dsp:sp>
    <dsp:sp modelId="{230AB278-FF5A-4E57-8ABB-9932DD795EAD}">
      <dsp:nvSpPr>
        <dsp:cNvPr id="0" name=""/>
        <dsp:cNvSpPr/>
      </dsp:nvSpPr>
      <dsp:spPr>
        <a:xfrm>
          <a:off x="5051316" y="3096344"/>
          <a:ext cx="1811315" cy="10159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Der Film vermittelt überzeugend, wie gefährdet die Beziehung zwischen  </a:t>
          </a:r>
          <a:r>
            <a:rPr lang="de-DE" sz="1100" kern="1200" dirty="0" err="1" smtClean="0"/>
            <a:t>Krabat</a:t>
          </a:r>
          <a:r>
            <a:rPr lang="de-DE" sz="1100" kern="1200" dirty="0" smtClean="0"/>
            <a:t> und </a:t>
          </a:r>
          <a:r>
            <a:rPr lang="de-DE" sz="1100" kern="1200" dirty="0" err="1" smtClean="0"/>
            <a:t>Kantorka</a:t>
          </a:r>
          <a:r>
            <a:rPr lang="de-DE" sz="1100" kern="1200" dirty="0" smtClean="0"/>
            <a:t> ist.</a:t>
          </a:r>
          <a:endParaRPr lang="de-DE" sz="1100" kern="1200" dirty="0"/>
        </a:p>
      </dsp:txBody>
      <dsp:txXfrm>
        <a:off x="5051316" y="3096344"/>
        <a:ext cx="1811315" cy="10159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image" Target="../media/image5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E117C1F-DDC2-4239-B2D4-F3599269496F}" type="datetimeFigureOut">
              <a:rPr lang="de-DE"/>
              <a:pPr>
                <a:defRPr/>
              </a:pPr>
              <a:t>02.01.2014</a:t>
            </a:fld>
            <a:endParaRPr lang="de-DE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8A05DC4-07F7-4348-888B-A6F1B1AE8B2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9210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CC4533B-AD37-4737-B307-62A0F955BADD}" type="datetimeFigureOut">
              <a:rPr lang="de-DE"/>
              <a:pPr>
                <a:defRPr/>
              </a:pPr>
              <a:t>02.01.2014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8B421B3-96B2-47AB-BAE6-9760E9917AB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3876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18435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6BC852-D344-4878-83E8-28073EF95D6E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18435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555E9D-2CC2-4F49-9D2F-557073147ECE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063AD-3A5B-4A58-A9E7-56FBA050DE7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Ulrich Vormbaum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E0B32-E833-4481-B271-C7DA2771183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Ulrich Vormbaum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11927-F138-434B-9806-A4366B5F80D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Ulrich Vormbaum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C52BB-A12F-4E8B-AE74-542728A74FE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Ulrich Vormbaum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A1CEB4D2-9D71-4485-9049-2737A7A63375}" type="datetime1">
              <a:rPr lang="de-DE"/>
              <a:pPr>
                <a:defRPr/>
              </a:pPr>
              <a:t>02.01.2014</a:t>
            </a:fld>
            <a:endParaRPr lang="de-DE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8813" y="6356350"/>
            <a:ext cx="2847975" cy="365125"/>
          </a:xfrm>
        </p:spPr>
        <p:txBody>
          <a:bodyPr/>
          <a:lstStyle>
            <a:lvl1pPr>
              <a:defRPr sz="1200">
                <a:solidFill>
                  <a:srgbClr val="595959"/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925" y="6356350"/>
            <a:ext cx="561975" cy="365125"/>
          </a:xfrm>
        </p:spPr>
        <p:txBody>
          <a:bodyPr lIns="27432" r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A8A264A4-2B97-4A76-B4CF-DAFEC9A45BC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B2F7D-9C8A-45FC-8046-0F5F9272BAF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Ulrich Vormbaum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E7FAC-65CD-4A38-A7AF-82E01DDA43E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Ulrich Vormbaum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8048D-D195-44BB-A370-8C824DE121F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Ulrich Vormbaum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EAC86-98D3-4ABB-A362-1DD2B305EA7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Ulrich Vormbaum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F157B-4752-419D-8C71-F6C9A48C4DC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Ulrich Vormbaum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A615F-6BA2-4621-918F-1EA4166E022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Dr. Ulrich Vormbaum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4B619F"/>
            </a:gs>
            <a:gs pos="100000">
              <a:srgbClr val="B3BDDB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459788" y="6419850"/>
            <a:ext cx="490537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4572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Candara" pitchFamily="34" charset="0"/>
              </a:defRPr>
            </a:lvl1pPr>
          </a:lstStyle>
          <a:p>
            <a:pPr>
              <a:defRPr/>
            </a:pPr>
            <a:fld id="{63BB49F6-DF85-4B15-92E6-A473C6E3BD0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1027" name="Picture 9" descr="logo-jugendliteratur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188913"/>
            <a:ext cx="942975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5288" y="6448425"/>
            <a:ext cx="2847975" cy="365125"/>
          </a:xfrm>
          <a:prstGeom prst="rect">
            <a:avLst/>
          </a:prstGeom>
        </p:spPr>
        <p:txBody>
          <a:bodyPr vert="horz" wrap="square" lIns="4572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Candara" pitchFamily="34" charset="0"/>
              </a:defRPr>
            </a:lvl1pPr>
          </a:lstStyle>
          <a:p>
            <a:pPr>
              <a:defRPr/>
            </a:pPr>
            <a:r>
              <a:rPr lang="de-DE"/>
              <a:t>Dr. Ulrich Vormbaum</a:t>
            </a:r>
          </a:p>
        </p:txBody>
      </p:sp>
      <p:sp>
        <p:nvSpPr>
          <p:cNvPr id="2" name="Titel 1"/>
          <p:cNvSpPr>
            <a:spLocks/>
          </p:cNvSpPr>
          <p:nvPr userDrawn="1"/>
        </p:nvSpPr>
        <p:spPr bwMode="auto">
          <a:xfrm>
            <a:off x="1690688" y="-26988"/>
            <a:ext cx="5711825" cy="89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85000"/>
              </a:lnSpc>
              <a:defRPr/>
            </a:pPr>
            <a:r>
              <a:rPr lang="de-DE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ndara" pitchFamily="34" charset="0"/>
              </a:rPr>
              <a:t>Ganzschriften in der Orientierungs- und Mittelstufe</a:t>
            </a:r>
          </a:p>
        </p:txBody>
      </p:sp>
      <p:sp>
        <p:nvSpPr>
          <p:cNvPr id="3" name="Slide Number Placeholder 5"/>
          <p:cNvSpPr>
            <a:spLocks/>
          </p:cNvSpPr>
          <p:nvPr/>
        </p:nvSpPr>
        <p:spPr bwMode="auto">
          <a:xfrm>
            <a:off x="3937000" y="6448425"/>
            <a:ext cx="4667250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45720" anchor="ctr"/>
          <a:lstStyle/>
          <a:p>
            <a:pPr algn="r">
              <a:defRPr/>
            </a:pPr>
            <a:r>
              <a:rPr lang="de-DE" sz="1400" b="1">
                <a:solidFill>
                  <a:schemeClr val="tx2"/>
                </a:solidFill>
                <a:latin typeface="Candara" pitchFamily="34" charset="0"/>
              </a:rPr>
              <a:t>24. avj-Praxisseminar 2013  - </a:t>
            </a:r>
            <a:r>
              <a:rPr lang="de-DE" sz="1400">
                <a:solidFill>
                  <a:schemeClr val="tx2"/>
                </a:solidFill>
                <a:latin typeface="Candara" pitchFamily="34" charset="0"/>
              </a:rPr>
              <a:t> </a:t>
            </a:r>
            <a:r>
              <a:rPr lang="de-DE" sz="1400" i="1">
                <a:solidFill>
                  <a:schemeClr val="tx2"/>
                </a:solidFill>
                <a:latin typeface="Candara" pitchFamily="34" charset="0"/>
              </a:rPr>
              <a:t>Quo vadis, Jugendbuch?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84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400" b="1" kern="1200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ndara" pitchFamily="34" charset="0"/>
          <a:ea typeface="+mj-ea"/>
          <a:cs typeface="+mj-cs"/>
        </a:defRPr>
      </a:lvl1pPr>
      <a:lvl2pPr algn="ctr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ndara" pitchFamily="34" charset="0"/>
        </a:defRPr>
      </a:lvl2pPr>
      <a:lvl3pPr algn="ctr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ndara" pitchFamily="34" charset="0"/>
        </a:defRPr>
      </a:lvl3pPr>
      <a:lvl4pPr algn="ctr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ndara" pitchFamily="34" charset="0"/>
        </a:defRPr>
      </a:lvl4pPr>
      <a:lvl5pPr algn="ctr" rtl="0" eaLnBrk="0" fontAlgn="base" hangingPunct="0">
        <a:lnSpc>
          <a:spcPts val="5300"/>
        </a:lnSpc>
        <a:spcBef>
          <a:spcPct val="0"/>
        </a:spcBef>
        <a:spcAft>
          <a:spcPct val="0"/>
        </a:spcAft>
        <a:defRPr sz="5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ndara" pitchFamily="34" charset="0"/>
        </a:defRPr>
      </a:lvl5pPr>
      <a:lvl6pPr marL="457200" algn="ctr" rtl="0" fontAlgn="base">
        <a:lnSpc>
          <a:spcPts val="5300"/>
        </a:lnSpc>
        <a:spcBef>
          <a:spcPct val="0"/>
        </a:spcBef>
        <a:spcAft>
          <a:spcPct val="0"/>
        </a:spcAft>
        <a:defRPr sz="5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ndara" pitchFamily="34" charset="0"/>
        </a:defRPr>
      </a:lvl6pPr>
      <a:lvl7pPr marL="914400" algn="ctr" rtl="0" fontAlgn="base">
        <a:lnSpc>
          <a:spcPts val="5300"/>
        </a:lnSpc>
        <a:spcBef>
          <a:spcPct val="0"/>
        </a:spcBef>
        <a:spcAft>
          <a:spcPct val="0"/>
        </a:spcAft>
        <a:defRPr sz="5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ndara" pitchFamily="34" charset="0"/>
        </a:defRPr>
      </a:lvl7pPr>
      <a:lvl8pPr marL="1371600" algn="ctr" rtl="0" fontAlgn="base">
        <a:lnSpc>
          <a:spcPts val="5300"/>
        </a:lnSpc>
        <a:spcBef>
          <a:spcPct val="0"/>
        </a:spcBef>
        <a:spcAft>
          <a:spcPct val="0"/>
        </a:spcAft>
        <a:defRPr sz="5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ndara" pitchFamily="34" charset="0"/>
        </a:defRPr>
      </a:lvl8pPr>
      <a:lvl9pPr marL="1828800" algn="ctr" rtl="0" fontAlgn="base">
        <a:lnSpc>
          <a:spcPts val="5300"/>
        </a:lnSpc>
        <a:spcBef>
          <a:spcPct val="0"/>
        </a:spcBef>
        <a:spcAft>
          <a:spcPct val="0"/>
        </a:spcAft>
        <a:defRPr sz="5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Candar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Candara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Candara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Candara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Candar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4.e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50.emf"/><Relationship Id="rId4" Type="http://schemas.openxmlformats.org/officeDocument/2006/relationships/oleObject" Target="../embeddings/oleObject2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53.jpeg"/><Relationship Id="rId7" Type="http://schemas.openxmlformats.org/officeDocument/2006/relationships/diagramLayout" Target="../diagrams/layout2.xml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image" Target="../media/image55.jpeg"/><Relationship Id="rId10" Type="http://schemas.microsoft.com/office/2007/relationships/diagramDrawing" Target="../diagrams/drawing2.xml"/><Relationship Id="rId4" Type="http://schemas.openxmlformats.org/officeDocument/2006/relationships/image" Target="../media/image54.jpeg"/><Relationship Id="rId9" Type="http://schemas.openxmlformats.org/officeDocument/2006/relationships/diagramColors" Target="../diagrams/colors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48425"/>
            <a:ext cx="561975" cy="365125"/>
          </a:xfrm>
          <a:noFill/>
        </p:spPr>
        <p:txBody>
          <a:bodyPr/>
          <a:lstStyle/>
          <a:p>
            <a:fld id="{1CAFB028-3A25-4415-A062-CF342ECE0C9C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3352800" y="1771650"/>
            <a:ext cx="963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de-DE" sz="2000" b="1">
                <a:solidFill>
                  <a:srgbClr val="24211D"/>
                </a:solidFill>
                <a:latin typeface="Candara" pitchFamily="34" charset="0"/>
              </a:rPr>
              <a:t>Novellen</a:t>
            </a:r>
            <a:endParaRPr lang="de-DE" sz="2000" b="1">
              <a:latin typeface="Candara" pitchFamily="34" charset="0"/>
            </a:endParaRP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2649538" y="2252663"/>
            <a:ext cx="898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de-DE" sz="2000" b="1">
                <a:solidFill>
                  <a:srgbClr val="24211D"/>
                </a:solidFill>
                <a:latin typeface="Candara" pitchFamily="34" charset="0"/>
              </a:rPr>
              <a:t>Romane</a:t>
            </a:r>
            <a:endParaRPr lang="de-DE" sz="2000" b="1">
              <a:latin typeface="Candara" pitchFamily="34" charset="0"/>
            </a:endParaRP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5651500" y="2060575"/>
            <a:ext cx="13589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de-DE" sz="2000" b="1">
                <a:solidFill>
                  <a:srgbClr val="24211D"/>
                </a:solidFill>
                <a:latin typeface="Candara" pitchFamily="34" charset="0"/>
              </a:rPr>
              <a:t>Größere </a:t>
            </a:r>
          </a:p>
          <a:p>
            <a:pPr algn="ctr">
              <a:lnSpc>
                <a:spcPct val="85000"/>
              </a:lnSpc>
            </a:pPr>
            <a:r>
              <a:rPr lang="de-DE" sz="2000" b="1">
                <a:solidFill>
                  <a:srgbClr val="24211D"/>
                </a:solidFill>
                <a:latin typeface="Candara" pitchFamily="34" charset="0"/>
              </a:rPr>
              <a:t>Erzählungen</a:t>
            </a:r>
            <a:endParaRPr lang="de-DE" sz="2000" b="1">
              <a:latin typeface="Candara" pitchFamily="34" charset="0"/>
            </a:endParaRPr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4581525" y="1628775"/>
            <a:ext cx="868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de-DE" sz="2000" b="1">
                <a:solidFill>
                  <a:srgbClr val="24211D"/>
                </a:solidFill>
                <a:latin typeface="Candara" pitchFamily="34" charset="0"/>
              </a:rPr>
              <a:t>Dramen</a:t>
            </a:r>
            <a:endParaRPr lang="de-DE" sz="2000" b="1">
              <a:latin typeface="Candara" pitchFamily="34" charset="0"/>
            </a:endParaRP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2266950" y="4562475"/>
            <a:ext cx="2071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de-DE" sz="2000" b="1">
                <a:solidFill>
                  <a:srgbClr val="24211D"/>
                </a:solidFill>
                <a:latin typeface="Candara" pitchFamily="34" charset="0"/>
              </a:rPr>
              <a:t>Orientierungsstufe</a:t>
            </a:r>
          </a:p>
          <a:p>
            <a:pPr algn="ctr"/>
            <a:r>
              <a:rPr lang="de-DE" b="1">
                <a:solidFill>
                  <a:srgbClr val="24211D"/>
                </a:solidFill>
              </a:rPr>
              <a:t>Klassen 5 und 6</a:t>
            </a:r>
            <a:endParaRPr lang="de-DE" sz="2000" b="1">
              <a:latin typeface="Candara" pitchFamily="34" charset="0"/>
            </a:endParaRP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5146675" y="4576763"/>
            <a:ext cx="1993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de-DE" sz="2000" b="1">
                <a:solidFill>
                  <a:srgbClr val="24211D"/>
                </a:solidFill>
                <a:latin typeface="Candara" pitchFamily="34" charset="0"/>
              </a:rPr>
              <a:t>Mittelstufe</a:t>
            </a:r>
          </a:p>
          <a:p>
            <a:pPr algn="ctr"/>
            <a:r>
              <a:rPr lang="de-DE" b="1">
                <a:solidFill>
                  <a:srgbClr val="24211D"/>
                </a:solidFill>
              </a:rPr>
              <a:t>Klassen 7, 8 und 9</a:t>
            </a:r>
            <a:endParaRPr lang="de-DE" sz="2000" b="1">
              <a:latin typeface="Candara" pitchFamily="34" charset="0"/>
            </a:endParaRPr>
          </a:p>
        </p:txBody>
      </p:sp>
      <p:sp>
        <p:nvSpPr>
          <p:cNvPr id="14357" name="Freeform 21"/>
          <p:cNvSpPr>
            <a:spLocks/>
          </p:cNvSpPr>
          <p:nvPr/>
        </p:nvSpPr>
        <p:spPr bwMode="auto">
          <a:xfrm>
            <a:off x="3563938" y="5157788"/>
            <a:ext cx="2301875" cy="508000"/>
          </a:xfrm>
          <a:custGeom>
            <a:avLst/>
            <a:gdLst>
              <a:gd name="T0" fmla="*/ 2147483647 w 308"/>
              <a:gd name="T1" fmla="*/ 2147483647 h 68"/>
              <a:gd name="T2" fmla="*/ 2147483647 w 308"/>
              <a:gd name="T3" fmla="*/ 2147483647 h 68"/>
              <a:gd name="T4" fmla="*/ 2147483647 w 308"/>
              <a:gd name="T5" fmla="*/ 2147483647 h 68"/>
              <a:gd name="T6" fmla="*/ 2147483647 w 308"/>
              <a:gd name="T7" fmla="*/ 2147483647 h 68"/>
              <a:gd name="T8" fmla="*/ 2147483647 w 308"/>
              <a:gd name="T9" fmla="*/ 2147483647 h 68"/>
              <a:gd name="T10" fmla="*/ 2147483647 w 308"/>
              <a:gd name="T11" fmla="*/ 2147483647 h 68"/>
              <a:gd name="T12" fmla="*/ 2147483647 w 308"/>
              <a:gd name="T13" fmla="*/ 2147483647 h 68"/>
              <a:gd name="T14" fmla="*/ 0 w 308"/>
              <a:gd name="T15" fmla="*/ 2147483647 h 68"/>
              <a:gd name="T16" fmla="*/ 0 w 308"/>
              <a:gd name="T17" fmla="*/ 2147483647 h 68"/>
              <a:gd name="T18" fmla="*/ 2147483647 w 308"/>
              <a:gd name="T19" fmla="*/ 2147483647 h 68"/>
              <a:gd name="T20" fmla="*/ 2147483647 w 308"/>
              <a:gd name="T21" fmla="*/ 2147483647 h 68"/>
              <a:gd name="T22" fmla="*/ 2147483647 w 308"/>
              <a:gd name="T23" fmla="*/ 2147483647 h 68"/>
              <a:gd name="T24" fmla="*/ 2147483647 w 308"/>
              <a:gd name="T25" fmla="*/ 2147483647 h 68"/>
              <a:gd name="T26" fmla="*/ 2147483647 w 308"/>
              <a:gd name="T27" fmla="*/ 2147483647 h 68"/>
              <a:gd name="T28" fmla="*/ 2147483647 w 308"/>
              <a:gd name="T29" fmla="*/ 2147483647 h 68"/>
              <a:gd name="T30" fmla="*/ 2147483647 w 308"/>
              <a:gd name="T31" fmla="*/ 2147483647 h 68"/>
              <a:gd name="T32" fmla="*/ 2147483647 w 308"/>
              <a:gd name="T33" fmla="*/ 2147483647 h 68"/>
              <a:gd name="T34" fmla="*/ 2147483647 w 308"/>
              <a:gd name="T35" fmla="*/ 2147483647 h 68"/>
              <a:gd name="T36" fmla="*/ 2147483647 w 308"/>
              <a:gd name="T37" fmla="*/ 2147483647 h 68"/>
              <a:gd name="T38" fmla="*/ 2147483647 w 308"/>
              <a:gd name="T39" fmla="*/ 2147483647 h 68"/>
              <a:gd name="T40" fmla="*/ 2147483647 w 308"/>
              <a:gd name="T41" fmla="*/ 2147483647 h 68"/>
              <a:gd name="T42" fmla="*/ 2147483647 w 308"/>
              <a:gd name="T43" fmla="*/ 2147483647 h 68"/>
              <a:gd name="T44" fmla="*/ 2147483647 w 308"/>
              <a:gd name="T45" fmla="*/ 2147483647 h 68"/>
              <a:gd name="T46" fmla="*/ 2147483647 w 308"/>
              <a:gd name="T47" fmla="*/ 2147483647 h 68"/>
              <a:gd name="T48" fmla="*/ 2147483647 w 308"/>
              <a:gd name="T49" fmla="*/ 2147483647 h 68"/>
              <a:gd name="T50" fmla="*/ 2147483647 w 308"/>
              <a:gd name="T51" fmla="*/ 2147483647 h 68"/>
              <a:gd name="T52" fmla="*/ 2147483647 w 308"/>
              <a:gd name="T53" fmla="*/ 2147483647 h 68"/>
              <a:gd name="T54" fmla="*/ 2147483647 w 308"/>
              <a:gd name="T55" fmla="*/ 2147483647 h 68"/>
              <a:gd name="T56" fmla="*/ 2147483647 w 308"/>
              <a:gd name="T57" fmla="*/ 2147483647 h 68"/>
              <a:gd name="T58" fmla="*/ 2147483647 w 308"/>
              <a:gd name="T59" fmla="*/ 2147483647 h 68"/>
              <a:gd name="T60" fmla="*/ 2147483647 w 308"/>
              <a:gd name="T61" fmla="*/ 2147483647 h 68"/>
              <a:gd name="T62" fmla="*/ 2147483647 w 308"/>
              <a:gd name="T63" fmla="*/ 2147483647 h 68"/>
              <a:gd name="T64" fmla="*/ 2147483647 w 308"/>
              <a:gd name="T65" fmla="*/ 2147483647 h 68"/>
              <a:gd name="T66" fmla="*/ 2147483647 w 308"/>
              <a:gd name="T67" fmla="*/ 2147483647 h 68"/>
              <a:gd name="T68" fmla="*/ 2147483647 w 308"/>
              <a:gd name="T69" fmla="*/ 2147483647 h 68"/>
              <a:gd name="T70" fmla="*/ 2147483647 w 308"/>
              <a:gd name="T71" fmla="*/ 2147483647 h 68"/>
              <a:gd name="T72" fmla="*/ 2147483647 w 308"/>
              <a:gd name="T73" fmla="*/ 2147483647 h 68"/>
              <a:gd name="T74" fmla="*/ 2147483647 w 308"/>
              <a:gd name="T75" fmla="*/ 2147483647 h 68"/>
              <a:gd name="T76" fmla="*/ 2147483647 w 308"/>
              <a:gd name="T77" fmla="*/ 2147483647 h 68"/>
              <a:gd name="T78" fmla="*/ 2147483647 w 308"/>
              <a:gd name="T79" fmla="*/ 2147483647 h 68"/>
              <a:gd name="T80" fmla="*/ 2147483647 w 308"/>
              <a:gd name="T81" fmla="*/ 2147483647 h 68"/>
              <a:gd name="T82" fmla="*/ 2147483647 w 308"/>
              <a:gd name="T83" fmla="*/ 2147483647 h 68"/>
              <a:gd name="T84" fmla="*/ 2147483647 w 308"/>
              <a:gd name="T85" fmla="*/ 2147483647 h 68"/>
              <a:gd name="T86" fmla="*/ 2147483647 w 308"/>
              <a:gd name="T87" fmla="*/ 2147483647 h 68"/>
              <a:gd name="T88" fmla="*/ 2147483647 w 308"/>
              <a:gd name="T89" fmla="*/ 2147483647 h 68"/>
              <a:gd name="T90" fmla="*/ 2147483647 w 308"/>
              <a:gd name="T91" fmla="*/ 2147483647 h 68"/>
              <a:gd name="T92" fmla="*/ 2147483647 w 308"/>
              <a:gd name="T93" fmla="*/ 2147483647 h 68"/>
              <a:gd name="T94" fmla="*/ 2147483647 w 308"/>
              <a:gd name="T95" fmla="*/ 2147483647 h 68"/>
              <a:gd name="T96" fmla="*/ 2147483647 w 308"/>
              <a:gd name="T97" fmla="*/ 2147483647 h 68"/>
              <a:gd name="T98" fmla="*/ 2147483647 w 308"/>
              <a:gd name="T99" fmla="*/ 2147483647 h 68"/>
              <a:gd name="T100" fmla="*/ 2147483647 w 308"/>
              <a:gd name="T101" fmla="*/ 2147483647 h 68"/>
              <a:gd name="T102" fmla="*/ 2147483647 w 308"/>
              <a:gd name="T103" fmla="*/ 2147483647 h 68"/>
              <a:gd name="T104" fmla="*/ 2147483647 w 308"/>
              <a:gd name="T105" fmla="*/ 2147483647 h 68"/>
              <a:gd name="T106" fmla="*/ 2147483647 w 308"/>
              <a:gd name="T107" fmla="*/ 2147483647 h 68"/>
              <a:gd name="T108" fmla="*/ 2147483647 w 308"/>
              <a:gd name="T109" fmla="*/ 2147483647 h 68"/>
              <a:gd name="T110" fmla="*/ 2147483647 w 308"/>
              <a:gd name="T111" fmla="*/ 2147483647 h 6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08"/>
              <a:gd name="T169" fmla="*/ 0 h 68"/>
              <a:gd name="T170" fmla="*/ 308 w 308"/>
              <a:gd name="T171" fmla="*/ 68 h 6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08" h="68">
                <a:moveTo>
                  <a:pt x="57" y="44"/>
                </a:moveTo>
                <a:lnTo>
                  <a:pt x="51" y="43"/>
                </a:lnTo>
                <a:lnTo>
                  <a:pt x="45" y="43"/>
                </a:lnTo>
                <a:lnTo>
                  <a:pt x="40" y="42"/>
                </a:lnTo>
                <a:lnTo>
                  <a:pt x="34" y="40"/>
                </a:lnTo>
                <a:lnTo>
                  <a:pt x="29" y="38"/>
                </a:lnTo>
                <a:lnTo>
                  <a:pt x="24" y="35"/>
                </a:lnTo>
                <a:lnTo>
                  <a:pt x="19" y="33"/>
                </a:lnTo>
                <a:lnTo>
                  <a:pt x="15" y="30"/>
                </a:lnTo>
                <a:lnTo>
                  <a:pt x="12" y="26"/>
                </a:lnTo>
                <a:lnTo>
                  <a:pt x="8" y="23"/>
                </a:lnTo>
                <a:lnTo>
                  <a:pt x="6" y="19"/>
                </a:lnTo>
                <a:lnTo>
                  <a:pt x="3" y="15"/>
                </a:lnTo>
                <a:lnTo>
                  <a:pt x="2" y="11"/>
                </a:lnTo>
                <a:lnTo>
                  <a:pt x="0" y="7"/>
                </a:lnTo>
                <a:lnTo>
                  <a:pt x="0" y="2"/>
                </a:lnTo>
                <a:lnTo>
                  <a:pt x="0" y="0"/>
                </a:lnTo>
                <a:lnTo>
                  <a:pt x="0" y="4"/>
                </a:lnTo>
                <a:lnTo>
                  <a:pt x="1" y="7"/>
                </a:lnTo>
                <a:lnTo>
                  <a:pt x="2" y="11"/>
                </a:lnTo>
                <a:lnTo>
                  <a:pt x="4" y="14"/>
                </a:lnTo>
                <a:lnTo>
                  <a:pt x="7" y="17"/>
                </a:lnTo>
                <a:lnTo>
                  <a:pt x="10" y="20"/>
                </a:lnTo>
                <a:lnTo>
                  <a:pt x="13" y="23"/>
                </a:lnTo>
                <a:lnTo>
                  <a:pt x="17" y="25"/>
                </a:lnTo>
                <a:lnTo>
                  <a:pt x="21" y="27"/>
                </a:lnTo>
                <a:lnTo>
                  <a:pt x="25" y="29"/>
                </a:lnTo>
                <a:lnTo>
                  <a:pt x="30" y="30"/>
                </a:lnTo>
                <a:lnTo>
                  <a:pt x="35" y="31"/>
                </a:lnTo>
                <a:lnTo>
                  <a:pt x="40" y="31"/>
                </a:lnTo>
                <a:lnTo>
                  <a:pt x="118" y="32"/>
                </a:lnTo>
                <a:lnTo>
                  <a:pt x="123" y="33"/>
                </a:lnTo>
                <a:lnTo>
                  <a:pt x="127" y="33"/>
                </a:lnTo>
                <a:lnTo>
                  <a:pt x="131" y="35"/>
                </a:lnTo>
                <a:lnTo>
                  <a:pt x="135" y="36"/>
                </a:lnTo>
                <a:lnTo>
                  <a:pt x="139" y="38"/>
                </a:lnTo>
                <a:lnTo>
                  <a:pt x="142" y="41"/>
                </a:lnTo>
                <a:lnTo>
                  <a:pt x="145" y="43"/>
                </a:lnTo>
                <a:lnTo>
                  <a:pt x="148" y="46"/>
                </a:lnTo>
                <a:lnTo>
                  <a:pt x="150" y="49"/>
                </a:lnTo>
                <a:lnTo>
                  <a:pt x="151" y="52"/>
                </a:lnTo>
                <a:lnTo>
                  <a:pt x="152" y="55"/>
                </a:lnTo>
                <a:lnTo>
                  <a:pt x="152" y="59"/>
                </a:lnTo>
                <a:lnTo>
                  <a:pt x="153" y="59"/>
                </a:lnTo>
                <a:lnTo>
                  <a:pt x="153" y="55"/>
                </a:lnTo>
                <a:lnTo>
                  <a:pt x="154" y="52"/>
                </a:lnTo>
                <a:lnTo>
                  <a:pt x="156" y="49"/>
                </a:lnTo>
                <a:lnTo>
                  <a:pt x="158" y="46"/>
                </a:lnTo>
                <a:lnTo>
                  <a:pt x="160" y="43"/>
                </a:lnTo>
                <a:lnTo>
                  <a:pt x="163" y="41"/>
                </a:lnTo>
                <a:lnTo>
                  <a:pt x="167" y="39"/>
                </a:lnTo>
                <a:lnTo>
                  <a:pt x="171" y="37"/>
                </a:lnTo>
                <a:lnTo>
                  <a:pt x="175" y="36"/>
                </a:lnTo>
                <a:lnTo>
                  <a:pt x="179" y="34"/>
                </a:lnTo>
                <a:lnTo>
                  <a:pt x="183" y="34"/>
                </a:lnTo>
                <a:lnTo>
                  <a:pt x="188" y="34"/>
                </a:lnTo>
                <a:lnTo>
                  <a:pt x="267" y="35"/>
                </a:lnTo>
                <a:lnTo>
                  <a:pt x="271" y="35"/>
                </a:lnTo>
                <a:lnTo>
                  <a:pt x="276" y="34"/>
                </a:lnTo>
                <a:lnTo>
                  <a:pt x="281" y="33"/>
                </a:lnTo>
                <a:lnTo>
                  <a:pt x="285" y="32"/>
                </a:lnTo>
                <a:lnTo>
                  <a:pt x="289" y="30"/>
                </a:lnTo>
                <a:lnTo>
                  <a:pt x="293" y="28"/>
                </a:lnTo>
                <a:lnTo>
                  <a:pt x="297" y="26"/>
                </a:lnTo>
                <a:lnTo>
                  <a:pt x="300" y="23"/>
                </a:lnTo>
                <a:lnTo>
                  <a:pt x="302" y="20"/>
                </a:lnTo>
                <a:lnTo>
                  <a:pt x="304" y="16"/>
                </a:lnTo>
                <a:lnTo>
                  <a:pt x="306" y="13"/>
                </a:lnTo>
                <a:lnTo>
                  <a:pt x="307" y="9"/>
                </a:lnTo>
                <a:lnTo>
                  <a:pt x="308" y="6"/>
                </a:lnTo>
                <a:lnTo>
                  <a:pt x="307" y="8"/>
                </a:lnTo>
                <a:lnTo>
                  <a:pt x="307" y="12"/>
                </a:lnTo>
                <a:lnTo>
                  <a:pt x="305" y="16"/>
                </a:lnTo>
                <a:lnTo>
                  <a:pt x="303" y="21"/>
                </a:lnTo>
                <a:lnTo>
                  <a:pt x="301" y="24"/>
                </a:lnTo>
                <a:lnTo>
                  <a:pt x="298" y="28"/>
                </a:lnTo>
                <a:lnTo>
                  <a:pt x="294" y="32"/>
                </a:lnTo>
                <a:lnTo>
                  <a:pt x="291" y="35"/>
                </a:lnTo>
                <a:lnTo>
                  <a:pt x="286" y="38"/>
                </a:lnTo>
                <a:lnTo>
                  <a:pt x="282" y="40"/>
                </a:lnTo>
                <a:lnTo>
                  <a:pt x="277" y="43"/>
                </a:lnTo>
                <a:lnTo>
                  <a:pt x="272" y="44"/>
                </a:lnTo>
                <a:lnTo>
                  <a:pt x="266" y="46"/>
                </a:lnTo>
                <a:lnTo>
                  <a:pt x="260" y="47"/>
                </a:lnTo>
                <a:lnTo>
                  <a:pt x="255" y="47"/>
                </a:lnTo>
                <a:lnTo>
                  <a:pt x="249" y="48"/>
                </a:lnTo>
                <a:lnTo>
                  <a:pt x="182" y="46"/>
                </a:lnTo>
                <a:lnTo>
                  <a:pt x="178" y="46"/>
                </a:lnTo>
                <a:lnTo>
                  <a:pt x="174" y="47"/>
                </a:lnTo>
                <a:lnTo>
                  <a:pt x="170" y="48"/>
                </a:lnTo>
                <a:lnTo>
                  <a:pt x="166" y="49"/>
                </a:lnTo>
                <a:lnTo>
                  <a:pt x="163" y="51"/>
                </a:lnTo>
                <a:lnTo>
                  <a:pt x="160" y="53"/>
                </a:lnTo>
                <a:lnTo>
                  <a:pt x="158" y="56"/>
                </a:lnTo>
                <a:lnTo>
                  <a:pt x="156" y="58"/>
                </a:lnTo>
                <a:lnTo>
                  <a:pt x="154" y="61"/>
                </a:lnTo>
                <a:lnTo>
                  <a:pt x="153" y="64"/>
                </a:lnTo>
                <a:lnTo>
                  <a:pt x="152" y="67"/>
                </a:lnTo>
                <a:lnTo>
                  <a:pt x="152" y="68"/>
                </a:lnTo>
                <a:lnTo>
                  <a:pt x="152" y="65"/>
                </a:lnTo>
                <a:lnTo>
                  <a:pt x="151" y="62"/>
                </a:lnTo>
                <a:lnTo>
                  <a:pt x="150" y="59"/>
                </a:lnTo>
                <a:lnTo>
                  <a:pt x="148" y="56"/>
                </a:lnTo>
                <a:lnTo>
                  <a:pt x="146" y="53"/>
                </a:lnTo>
                <a:lnTo>
                  <a:pt x="143" y="51"/>
                </a:lnTo>
                <a:lnTo>
                  <a:pt x="140" y="49"/>
                </a:lnTo>
                <a:lnTo>
                  <a:pt x="136" y="48"/>
                </a:lnTo>
                <a:lnTo>
                  <a:pt x="132" y="46"/>
                </a:lnTo>
                <a:lnTo>
                  <a:pt x="128" y="46"/>
                </a:lnTo>
                <a:lnTo>
                  <a:pt x="124" y="45"/>
                </a:lnTo>
                <a:lnTo>
                  <a:pt x="57" y="44"/>
                </a:lnTo>
                <a:close/>
              </a:path>
            </a:pathLst>
          </a:custGeom>
          <a:solidFill>
            <a:srgbClr val="33A7CB"/>
          </a:solidFill>
          <a:ln w="9525" cap="flat" cmpd="sng">
            <a:noFill/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3852863" y="5729288"/>
            <a:ext cx="1731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de-DE" sz="2000" b="1">
                <a:solidFill>
                  <a:srgbClr val="24211D"/>
                </a:solidFill>
                <a:latin typeface="Candara" pitchFamily="34" charset="0"/>
              </a:rPr>
              <a:t>Sekundarstufe 1</a:t>
            </a:r>
            <a:endParaRPr lang="de-DE" sz="2000" b="1">
              <a:latin typeface="Candara" pitchFamily="34" charset="0"/>
            </a:endParaRPr>
          </a:p>
        </p:txBody>
      </p:sp>
      <p:pic>
        <p:nvPicPr>
          <p:cNvPr id="14359" name="Picture 23" descr="Folie 1-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6300" y="2027238"/>
            <a:ext cx="2451100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8" grpId="0"/>
      <p:bldP spid="14349" grpId="0"/>
      <p:bldP spid="14350" grpId="0"/>
      <p:bldP spid="14351" grpId="0"/>
      <p:bldP spid="14353" grpId="0"/>
      <p:bldP spid="14354" grpId="0"/>
      <p:bldP spid="14357" grpId="0" animBg="1"/>
      <p:bldP spid="1435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feld 3"/>
          <p:cNvSpPr txBox="1">
            <a:spLocks noChangeArrowheads="1"/>
          </p:cNvSpPr>
          <p:nvPr/>
        </p:nvSpPr>
        <p:spPr bwMode="auto">
          <a:xfrm>
            <a:off x="6569075" y="1004888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b="1">
                <a:latin typeface="Candara" pitchFamily="34" charset="0"/>
              </a:rPr>
              <a:t>EL / Hochliteratur</a:t>
            </a:r>
            <a:r>
              <a:rPr lang="de-DE" sz="1600" b="1" baseline="30000">
                <a:latin typeface="Candara" pitchFamily="34" charset="0"/>
              </a:rPr>
              <a:t>2)</a:t>
            </a:r>
          </a:p>
        </p:txBody>
      </p:sp>
      <p:sp>
        <p:nvSpPr>
          <p:cNvPr id="26626" name="Rectangle 12"/>
          <p:cNvSpPr>
            <a:spLocks noChangeArrowheads="1"/>
          </p:cNvSpPr>
          <p:nvPr/>
        </p:nvSpPr>
        <p:spPr bwMode="auto">
          <a:xfrm>
            <a:off x="6335713" y="1304925"/>
            <a:ext cx="2447925" cy="4837113"/>
          </a:xfrm>
          <a:prstGeom prst="rect">
            <a:avLst/>
          </a:prstGeom>
          <a:solidFill>
            <a:srgbClr val="33A7C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26627" name="Picture 22" descr="stror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18350" y="1604963"/>
            <a:ext cx="881063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23" descr="te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16763" y="4691063"/>
            <a:ext cx="885825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feld 2"/>
          <p:cNvSpPr txBox="1">
            <a:spLocks noChangeArrowheads="1"/>
          </p:cNvSpPr>
          <p:nvPr/>
        </p:nvSpPr>
        <p:spPr bwMode="auto">
          <a:xfrm>
            <a:off x="7054850" y="3260725"/>
            <a:ext cx="129540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>
            <a:spAutoFit/>
          </a:bodyPr>
          <a:lstStyle/>
          <a:p>
            <a:pPr>
              <a:lnSpc>
                <a:spcPct val="105000"/>
              </a:lnSpc>
            </a:pPr>
            <a:r>
              <a:rPr lang="de-DE" sz="1000">
                <a:latin typeface="Candara" pitchFamily="34" charset="0"/>
              </a:rPr>
              <a:t>Storm, Schimmelreiter</a:t>
            </a:r>
          </a:p>
          <a:p>
            <a:pPr>
              <a:lnSpc>
                <a:spcPct val="105000"/>
              </a:lnSpc>
            </a:pPr>
            <a:r>
              <a:rPr lang="de-DE" sz="1000">
                <a:latin typeface="Candara" pitchFamily="34" charset="0"/>
              </a:rPr>
              <a:t>Brussig, Sonnenallee</a:t>
            </a:r>
          </a:p>
          <a:p>
            <a:pPr>
              <a:lnSpc>
                <a:spcPct val="105000"/>
              </a:lnSpc>
            </a:pPr>
            <a:r>
              <a:rPr lang="de-DE" sz="1000">
                <a:latin typeface="Candara" pitchFamily="34" charset="0"/>
              </a:rPr>
              <a:t>Lessing, Emilia Galotti</a:t>
            </a:r>
          </a:p>
        </p:txBody>
      </p:sp>
      <p:sp>
        <p:nvSpPr>
          <p:cNvPr id="26630" name="Textfeld 2"/>
          <p:cNvSpPr txBox="1">
            <a:spLocks noChangeArrowheads="1"/>
          </p:cNvSpPr>
          <p:nvPr/>
        </p:nvSpPr>
        <p:spPr bwMode="auto">
          <a:xfrm>
            <a:off x="3865563" y="1004888"/>
            <a:ext cx="2254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b="1">
                <a:latin typeface="Candara" pitchFamily="34" charset="0"/>
              </a:rPr>
              <a:t>EL mit Jugendbezug</a:t>
            </a:r>
            <a:r>
              <a:rPr lang="de-DE" sz="1600" b="1" baseline="30000">
                <a:latin typeface="Candara" pitchFamily="34" charset="0"/>
              </a:rPr>
              <a:t>2)</a:t>
            </a:r>
          </a:p>
        </p:txBody>
      </p:sp>
      <p:sp>
        <p:nvSpPr>
          <p:cNvPr id="26631" name="Rectangle 15"/>
          <p:cNvSpPr>
            <a:spLocks noChangeArrowheads="1"/>
          </p:cNvSpPr>
          <p:nvPr/>
        </p:nvSpPr>
        <p:spPr bwMode="auto">
          <a:xfrm>
            <a:off x="3814763" y="1304925"/>
            <a:ext cx="2354262" cy="4837113"/>
          </a:xfrm>
          <a:prstGeom prst="rect">
            <a:avLst/>
          </a:prstGeom>
          <a:solidFill>
            <a:srgbClr val="84CAE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26632" name="Picture 17" descr="saling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0888" y="1604963"/>
            <a:ext cx="8604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8" descr="anne-fran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56125" y="4691063"/>
            <a:ext cx="873125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4" name="Textfeld 2"/>
          <p:cNvSpPr txBox="1">
            <a:spLocks noChangeArrowheads="1"/>
          </p:cNvSpPr>
          <p:nvPr/>
        </p:nvSpPr>
        <p:spPr bwMode="auto">
          <a:xfrm>
            <a:off x="4606925" y="3260725"/>
            <a:ext cx="1295400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>
            <a:spAutoFit/>
          </a:bodyPr>
          <a:lstStyle/>
          <a:p>
            <a:pPr>
              <a:lnSpc>
                <a:spcPct val="105000"/>
              </a:lnSpc>
            </a:pPr>
            <a:r>
              <a:rPr lang="de-DE" sz="1000">
                <a:latin typeface="Candara" pitchFamily="34" charset="0"/>
              </a:rPr>
              <a:t>Mann, Tonio Kröger</a:t>
            </a:r>
          </a:p>
          <a:p>
            <a:pPr>
              <a:lnSpc>
                <a:spcPct val="105000"/>
              </a:lnSpc>
            </a:pPr>
            <a:r>
              <a:rPr lang="de-DE" sz="1000">
                <a:latin typeface="Candara" pitchFamily="34" charset="0"/>
              </a:rPr>
              <a:t>Rushdie, Harun</a:t>
            </a:r>
          </a:p>
          <a:p>
            <a:pPr>
              <a:lnSpc>
                <a:spcPct val="105000"/>
              </a:lnSpc>
            </a:pPr>
            <a:r>
              <a:rPr lang="de-DE" sz="1000">
                <a:latin typeface="Candara" pitchFamily="34" charset="0"/>
              </a:rPr>
              <a:t>Andersch, Sansibar</a:t>
            </a:r>
          </a:p>
        </p:txBody>
      </p:sp>
      <p:sp>
        <p:nvSpPr>
          <p:cNvPr id="26635" name="Textfeld 2"/>
          <p:cNvSpPr txBox="1">
            <a:spLocks noChangeArrowheads="1"/>
          </p:cNvSpPr>
          <p:nvPr/>
        </p:nvSpPr>
        <p:spPr bwMode="auto">
          <a:xfrm>
            <a:off x="825500" y="1004888"/>
            <a:ext cx="2663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b="1">
                <a:latin typeface="Candara" pitchFamily="34" charset="0"/>
              </a:rPr>
              <a:t>Intendierte KJL</a:t>
            </a:r>
            <a:r>
              <a:rPr lang="de-DE" sz="1600" b="1" baseline="30000">
                <a:latin typeface="Candara" pitchFamily="34" charset="0"/>
              </a:rPr>
              <a:t>1)</a:t>
            </a:r>
          </a:p>
        </p:txBody>
      </p:sp>
      <p:sp>
        <p:nvSpPr>
          <p:cNvPr id="26636" name="Rectangle 8"/>
          <p:cNvSpPr>
            <a:spLocks noChangeArrowheads="1"/>
          </p:cNvSpPr>
          <p:nvPr/>
        </p:nvSpPr>
        <p:spPr bwMode="auto">
          <a:xfrm>
            <a:off x="646113" y="1304925"/>
            <a:ext cx="3024187" cy="4837113"/>
          </a:xfrm>
          <a:prstGeom prst="rect">
            <a:avLst/>
          </a:prstGeom>
          <a:solidFill>
            <a:srgbClr val="B6DFE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6637" name="Textfeld 2"/>
          <p:cNvSpPr txBox="1">
            <a:spLocks noChangeArrowheads="1"/>
          </p:cNvSpPr>
          <p:nvPr/>
        </p:nvSpPr>
        <p:spPr bwMode="auto">
          <a:xfrm>
            <a:off x="827088" y="1354138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200" b="1">
                <a:latin typeface="Candara" pitchFamily="34" charset="0"/>
              </a:rPr>
              <a:t>Originäre KJL</a:t>
            </a:r>
          </a:p>
        </p:txBody>
      </p:sp>
      <p:sp>
        <p:nvSpPr>
          <p:cNvPr id="26638" name="Textfeld 2"/>
          <p:cNvSpPr txBox="1">
            <a:spLocks noChangeArrowheads="1"/>
          </p:cNvSpPr>
          <p:nvPr/>
        </p:nvSpPr>
        <p:spPr bwMode="auto">
          <a:xfrm>
            <a:off x="2195513" y="1330325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200" b="1">
                <a:latin typeface="Candara" pitchFamily="34" charset="0"/>
              </a:rPr>
              <a:t>Bearbeitete KJL</a:t>
            </a:r>
          </a:p>
        </p:txBody>
      </p:sp>
      <p:pic>
        <p:nvPicPr>
          <p:cNvPr id="26639" name="Picture 14" descr="be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14425" y="1676400"/>
            <a:ext cx="7493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0" name="Picture 15" descr="nibelunge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44750" y="1676400"/>
            <a:ext cx="830263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1" name="Picture 16" descr="crazy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30288" y="4683125"/>
            <a:ext cx="8397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42" name="Textfeld 2"/>
          <p:cNvSpPr txBox="1">
            <a:spLocks noChangeArrowheads="1"/>
          </p:cNvSpPr>
          <p:nvPr/>
        </p:nvSpPr>
        <p:spPr bwMode="auto">
          <a:xfrm>
            <a:off x="1006475" y="2901950"/>
            <a:ext cx="20161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>
            <a:spAutoFit/>
          </a:bodyPr>
          <a:lstStyle/>
          <a:p>
            <a:pPr>
              <a:lnSpc>
                <a:spcPct val="105000"/>
              </a:lnSpc>
            </a:pPr>
            <a:r>
              <a:rPr lang="de-DE" sz="1000">
                <a:latin typeface="Candara" pitchFamily="34" charset="0"/>
              </a:rPr>
              <a:t>Von der Grün, Vorstadtkrokodile</a:t>
            </a:r>
          </a:p>
          <a:p>
            <a:pPr>
              <a:lnSpc>
                <a:spcPct val="105000"/>
              </a:lnSpc>
            </a:pPr>
            <a:r>
              <a:rPr lang="de-DE" sz="1000">
                <a:latin typeface="Candara" pitchFamily="34" charset="0"/>
              </a:rPr>
              <a:t>O’Dell, Insel der blauen Delphine</a:t>
            </a:r>
          </a:p>
          <a:p>
            <a:pPr>
              <a:lnSpc>
                <a:spcPct val="105000"/>
              </a:lnSpc>
            </a:pPr>
            <a:r>
              <a:rPr lang="de-DE" sz="1000">
                <a:latin typeface="Candara" pitchFamily="34" charset="0"/>
              </a:rPr>
              <a:t>Steinhöfel, Rico, Oskar ...</a:t>
            </a:r>
          </a:p>
          <a:p>
            <a:pPr>
              <a:lnSpc>
                <a:spcPct val="105000"/>
              </a:lnSpc>
            </a:pPr>
            <a:r>
              <a:rPr lang="de-DE" sz="1000">
                <a:latin typeface="Candara" pitchFamily="34" charset="0"/>
              </a:rPr>
              <a:t>Kästner, Emil &amp; die Detektive </a:t>
            </a:r>
          </a:p>
          <a:p>
            <a:pPr>
              <a:lnSpc>
                <a:spcPct val="105000"/>
              </a:lnSpc>
            </a:pPr>
            <a:r>
              <a:rPr lang="de-DE" sz="1000">
                <a:latin typeface="Candara" pitchFamily="34" charset="0"/>
              </a:rPr>
              <a:t>Rowling, Harry Potter (Bd.1)</a:t>
            </a:r>
          </a:p>
          <a:p>
            <a:pPr>
              <a:lnSpc>
                <a:spcPct val="105000"/>
              </a:lnSpc>
            </a:pPr>
            <a:r>
              <a:rPr lang="de-DE" sz="1000">
                <a:latin typeface="Candara" pitchFamily="34" charset="0"/>
              </a:rPr>
              <a:t>Preußler, Krabat</a:t>
            </a:r>
          </a:p>
          <a:p>
            <a:pPr>
              <a:lnSpc>
                <a:spcPct val="105000"/>
              </a:lnSpc>
            </a:pPr>
            <a:r>
              <a:rPr lang="de-DE" sz="1000">
                <a:latin typeface="Candara" pitchFamily="34" charset="0"/>
              </a:rPr>
              <a:t>Pressler, Bitterschokolade</a:t>
            </a:r>
          </a:p>
          <a:p>
            <a:pPr>
              <a:lnSpc>
                <a:spcPct val="105000"/>
              </a:lnSpc>
            </a:pPr>
            <a:r>
              <a:rPr lang="de-DE" sz="1000">
                <a:latin typeface="Candara" pitchFamily="34" charset="0"/>
              </a:rPr>
              <a:t>Stoffels, Mojsche &amp; Rejsele</a:t>
            </a:r>
          </a:p>
          <a:p>
            <a:pPr>
              <a:lnSpc>
                <a:spcPct val="105000"/>
              </a:lnSpc>
            </a:pPr>
            <a:r>
              <a:rPr lang="de-DE" sz="1000">
                <a:latin typeface="Candara" pitchFamily="34" charset="0"/>
              </a:rPr>
              <a:t>Bongard, Radio Gaga</a:t>
            </a:r>
          </a:p>
          <a:p>
            <a:pPr>
              <a:lnSpc>
                <a:spcPct val="105000"/>
              </a:lnSpc>
            </a:pPr>
            <a:r>
              <a:rPr lang="de-DE" sz="1000">
                <a:latin typeface="Candara" pitchFamily="34" charset="0"/>
              </a:rPr>
              <a:t>Herrndorf, Tschick</a:t>
            </a:r>
          </a:p>
        </p:txBody>
      </p:sp>
      <p:sp>
        <p:nvSpPr>
          <p:cNvPr id="2664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48425"/>
            <a:ext cx="561975" cy="365125"/>
          </a:xfrm>
          <a:noFill/>
        </p:spPr>
        <p:txBody>
          <a:bodyPr/>
          <a:lstStyle/>
          <a:p>
            <a:fld id="{0B7390CA-E90B-4087-B942-59146ECE6FF0}" type="slidenum">
              <a:rPr lang="de-DE" smtClean="0"/>
              <a:pPr/>
              <a:t>10</a:t>
            </a:fld>
            <a:endParaRPr lang="de-DE" smtClean="0"/>
          </a:p>
        </p:txBody>
      </p:sp>
      <p:sp>
        <p:nvSpPr>
          <p:cNvPr id="2664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pic>
        <p:nvPicPr>
          <p:cNvPr id="24595" name="Picture 19" descr="hesse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30888" y="1604963"/>
            <a:ext cx="838200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6" name="Picture 20" descr="robinson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82950" y="3292475"/>
            <a:ext cx="892175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7" name="Picture 21" descr="andorra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838825" y="4692650"/>
            <a:ext cx="855663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01" name="Textfeld 2"/>
          <p:cNvSpPr txBox="1">
            <a:spLocks noChangeArrowheads="1"/>
          </p:cNvSpPr>
          <p:nvPr/>
        </p:nvSpPr>
        <p:spPr bwMode="auto">
          <a:xfrm>
            <a:off x="539750" y="6142038"/>
            <a:ext cx="4032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000">
                <a:latin typeface="Candara" pitchFamily="34" charset="0"/>
              </a:rPr>
              <a:t>1) KJL = Kinder- und Jugendliteratur    2) EL = Erwachsenenliteratur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4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  <p:bldP spid="26626" grpId="0" animBg="1"/>
      <p:bldP spid="26629" grpId="0"/>
      <p:bldP spid="26630" grpId="0"/>
      <p:bldP spid="26631" grpId="0" animBg="1"/>
      <p:bldP spid="26634" grpId="0"/>
      <p:bldP spid="26635" grpId="0"/>
      <p:bldP spid="26636" grpId="0" animBg="1"/>
      <p:bldP spid="26637" grpId="0"/>
      <p:bldP spid="26638" grpId="0"/>
      <p:bldP spid="26642" grpId="0"/>
      <p:bldP spid="2460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6" name="Rectangle 8"/>
          <p:cNvSpPr>
            <a:spLocks noChangeArrowheads="1"/>
          </p:cNvSpPr>
          <p:nvPr/>
        </p:nvSpPr>
        <p:spPr bwMode="auto">
          <a:xfrm>
            <a:off x="1116013" y="1701800"/>
            <a:ext cx="6840537" cy="3959225"/>
          </a:xfrm>
          <a:prstGeom prst="rect">
            <a:avLst/>
          </a:prstGeom>
          <a:solidFill>
            <a:srgbClr val="B6DFE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765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32550"/>
            <a:ext cx="561975" cy="365125"/>
          </a:xfrm>
          <a:noFill/>
        </p:spPr>
        <p:txBody>
          <a:bodyPr/>
          <a:lstStyle/>
          <a:p>
            <a:fld id="{3D08D807-37A2-479A-B714-443E3BB861E8}" type="slidenum">
              <a:rPr lang="de-DE" smtClean="0"/>
              <a:pPr/>
              <a:t>11</a:t>
            </a:fld>
            <a:endParaRPr lang="de-DE" smtClean="0"/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1116013" y="2060575"/>
            <a:ext cx="6626225" cy="9366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2075" eaLnBrk="1" hangingPunct="1"/>
            <a:r>
              <a:rPr lang="de-DE" sz="1800" b="1" smtClean="0">
                <a:solidFill>
                  <a:schemeClr val="tx1"/>
                </a:solidFill>
              </a:rPr>
              <a:t>These : Die Literatur für Kinder und Jugendliche durchläuft </a:t>
            </a:r>
            <a:br>
              <a:rPr lang="de-DE" sz="1800" b="1" smtClean="0">
                <a:solidFill>
                  <a:schemeClr val="tx1"/>
                </a:solidFill>
              </a:rPr>
            </a:br>
            <a:r>
              <a:rPr lang="de-DE" sz="1800" b="1" smtClean="0">
                <a:solidFill>
                  <a:schemeClr val="tx1"/>
                </a:solidFill>
              </a:rPr>
              <a:t>in der Literaturgeschichte wie in der Geschichte des Literaturunterrichts drei ähnliche Phasen:</a:t>
            </a:r>
          </a:p>
        </p:txBody>
      </p:sp>
      <p:sp>
        <p:nvSpPr>
          <p:cNvPr id="2" name="Textplatzhalter 3"/>
          <p:cNvSpPr>
            <a:spLocks/>
          </p:cNvSpPr>
          <p:nvPr/>
        </p:nvSpPr>
        <p:spPr bwMode="auto">
          <a:xfrm>
            <a:off x="1331913" y="3284538"/>
            <a:ext cx="619283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0363" indent="-268288" eaLnBrk="0" hangingPunct="0">
              <a:spcBef>
                <a:spcPct val="50000"/>
              </a:spcBef>
              <a:buFont typeface="Arial" charset="0"/>
              <a:buNone/>
              <a:tabLst>
                <a:tab pos="360363" algn="l"/>
              </a:tabLst>
            </a:pPr>
            <a:r>
              <a:rPr lang="de-DE">
                <a:latin typeface="Candara" pitchFamily="34" charset="0"/>
              </a:rPr>
              <a:t>1.	Phase: Literatur für Kinder und Jugendliche wird nur als kleines Anhängsel im Betrieb der Hochliteratur betrachtet</a:t>
            </a:r>
          </a:p>
          <a:p>
            <a:pPr marL="360363" indent="-268288" eaLnBrk="0" hangingPunct="0">
              <a:spcBef>
                <a:spcPct val="50000"/>
              </a:spcBef>
              <a:buFont typeface="Arial" charset="0"/>
              <a:buNone/>
              <a:tabLst>
                <a:tab pos="360363" algn="l"/>
              </a:tabLst>
            </a:pPr>
            <a:r>
              <a:rPr lang="de-DE">
                <a:latin typeface="Candara" pitchFamily="34" charset="0"/>
              </a:rPr>
              <a:t>2. 	Phase: Es schält sich ein eigenes System der Kinder- und Jugendliteratur heraus</a:t>
            </a:r>
          </a:p>
          <a:p>
            <a:pPr marL="360363" indent="-268288" eaLnBrk="0" hangingPunct="0">
              <a:spcBef>
                <a:spcPct val="50000"/>
              </a:spcBef>
              <a:buFont typeface="Arial" charset="0"/>
              <a:buNone/>
              <a:tabLst>
                <a:tab pos="360363" algn="l"/>
              </a:tabLst>
            </a:pPr>
            <a:r>
              <a:rPr lang="de-DE">
                <a:latin typeface="Candara" pitchFamily="34" charset="0"/>
              </a:rPr>
              <a:t>3. 	Phase:  Jugendliteratur und Erwachsenenliteratur nähern sich einander an, die Unterschiede verschwimmen.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 animBg="1"/>
      <p:bldP spid="4" grpId="0" build="p"/>
      <p:bldP spid="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Number Placeholder 5"/>
          <p:cNvSpPr txBox="1">
            <a:spLocks noGrp="1"/>
          </p:cNvSpPr>
          <p:nvPr/>
        </p:nvSpPr>
        <p:spPr bwMode="auto">
          <a:xfrm>
            <a:off x="8388350" y="6448425"/>
            <a:ext cx="561975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45720" anchor="ctr"/>
          <a:lstStyle/>
          <a:p>
            <a:pPr algn="r"/>
            <a:fld id="{3043B3B0-969E-41A0-A4CF-BAD5323F66BB}" type="slidenum">
              <a:rPr lang="de-DE" sz="1400">
                <a:solidFill>
                  <a:schemeClr val="tx2"/>
                </a:solidFill>
                <a:latin typeface="Candara" pitchFamily="34" charset="0"/>
              </a:rPr>
              <a:pPr algn="r"/>
              <a:t>12</a:t>
            </a:fld>
            <a:endParaRPr lang="de-DE" sz="140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28674" name="Footer Placeholder 4"/>
          <p:cNvSpPr txBox="1">
            <a:spLocks noGrp="1"/>
          </p:cNvSpPr>
          <p:nvPr/>
        </p:nvSpPr>
        <p:spPr bwMode="auto">
          <a:xfrm>
            <a:off x="395288" y="6448425"/>
            <a:ext cx="28479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anchor="ctr"/>
          <a:lstStyle/>
          <a:p>
            <a:r>
              <a:rPr lang="de-DE" sz="1400">
                <a:solidFill>
                  <a:schemeClr val="tx2"/>
                </a:solidFill>
                <a:latin typeface="Candara" pitchFamily="34" charset="0"/>
              </a:rPr>
              <a:t>Dr. Ulrich Vormbaum</a:t>
            </a:r>
          </a:p>
        </p:txBody>
      </p:sp>
      <p:grpSp>
        <p:nvGrpSpPr>
          <p:cNvPr id="32810" name="Group 42"/>
          <p:cNvGrpSpPr>
            <a:grpSpLocks/>
          </p:cNvGrpSpPr>
          <p:nvPr/>
        </p:nvGrpSpPr>
        <p:grpSpPr bwMode="auto">
          <a:xfrm>
            <a:off x="1217613" y="944563"/>
            <a:ext cx="3452812" cy="5192712"/>
            <a:chOff x="767" y="595"/>
            <a:chExt cx="2175" cy="3271"/>
          </a:xfrm>
        </p:grpSpPr>
        <p:pic>
          <p:nvPicPr>
            <p:cNvPr id="28690" name="Picture 6" descr="geschichte-pfeil-links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20" y="980"/>
              <a:ext cx="1111" cy="2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1" name="Picture 7" descr="geschichte-pfeil-klein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55" y="1253"/>
              <a:ext cx="268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2" name="Picture 8" descr="geschichte-pfeil-klein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55" y="1725"/>
              <a:ext cx="268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3" name="Picture 9" descr="geschichte-pfeil-klein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55" y="2125"/>
              <a:ext cx="268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94" name="Text Box 10"/>
            <p:cNvSpPr txBox="1">
              <a:spLocks noChangeArrowheads="1"/>
            </p:cNvSpPr>
            <p:nvPr/>
          </p:nvSpPr>
          <p:spPr bwMode="auto">
            <a:xfrm>
              <a:off x="1973" y="1071"/>
              <a:ext cx="59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000" b="1" u="sng">
                  <a:latin typeface="Candara" pitchFamily="34" charset="0"/>
                </a:rPr>
                <a:t>Vorläufer der KJL</a:t>
              </a:r>
            </a:p>
          </p:txBody>
        </p:sp>
        <p:sp>
          <p:nvSpPr>
            <p:cNvPr id="28695" name="Text Box 11"/>
            <p:cNvSpPr txBox="1">
              <a:spLocks noChangeArrowheads="1"/>
            </p:cNvSpPr>
            <p:nvPr/>
          </p:nvSpPr>
          <p:spPr bwMode="auto">
            <a:xfrm>
              <a:off x="767" y="1752"/>
              <a:ext cx="24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500">
                  <a:latin typeface="Candara" pitchFamily="34" charset="0"/>
                </a:rPr>
                <a:t>1800</a:t>
              </a:r>
            </a:p>
          </p:txBody>
        </p:sp>
        <p:sp>
          <p:nvSpPr>
            <p:cNvPr id="28696" name="Text Box 12"/>
            <p:cNvSpPr txBox="1">
              <a:spLocks noChangeArrowheads="1"/>
            </p:cNvSpPr>
            <p:nvPr/>
          </p:nvSpPr>
          <p:spPr bwMode="auto">
            <a:xfrm>
              <a:off x="767" y="2540"/>
              <a:ext cx="24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500">
                  <a:latin typeface="Candara" pitchFamily="34" charset="0"/>
                </a:rPr>
                <a:t>1900</a:t>
              </a:r>
            </a:p>
          </p:txBody>
        </p:sp>
        <p:sp>
          <p:nvSpPr>
            <p:cNvPr id="28697" name="Text Box 13"/>
            <p:cNvSpPr txBox="1">
              <a:spLocks noChangeArrowheads="1"/>
            </p:cNvSpPr>
            <p:nvPr/>
          </p:nvSpPr>
          <p:spPr bwMode="auto">
            <a:xfrm>
              <a:off x="767" y="3365"/>
              <a:ext cx="25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500">
                  <a:latin typeface="Candara" pitchFamily="34" charset="0"/>
                </a:rPr>
                <a:t>2000</a:t>
              </a:r>
            </a:p>
          </p:txBody>
        </p:sp>
        <p:sp>
          <p:nvSpPr>
            <p:cNvPr id="28698" name="Text Box 14"/>
            <p:cNvSpPr txBox="1">
              <a:spLocks noChangeArrowheads="1"/>
            </p:cNvSpPr>
            <p:nvPr/>
          </p:nvSpPr>
          <p:spPr bwMode="auto">
            <a:xfrm>
              <a:off x="1973" y="1278"/>
              <a:ext cx="736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latin typeface="Candara" pitchFamily="34" charset="0"/>
                </a:rPr>
                <a:t>Aufklärung:</a:t>
              </a:r>
            </a:p>
            <a:p>
              <a:r>
                <a:rPr lang="de-DE" sz="900">
                  <a:latin typeface="Candara" pitchFamily="34" charset="0"/>
                </a:rPr>
                <a:t>Johann Heinrich Campe,</a:t>
              </a:r>
            </a:p>
            <a:p>
              <a:r>
                <a:rPr lang="de-DE" sz="900">
                  <a:latin typeface="Candara" pitchFamily="34" charset="0"/>
                </a:rPr>
                <a:t>Robinson der Jüngere </a:t>
              </a:r>
            </a:p>
            <a:p>
              <a:r>
                <a:rPr lang="de-DE" sz="900">
                  <a:latin typeface="Candara" pitchFamily="34" charset="0"/>
                </a:rPr>
                <a:t>Roman 1779</a:t>
              </a:r>
            </a:p>
          </p:txBody>
        </p:sp>
        <p:sp>
          <p:nvSpPr>
            <p:cNvPr id="28699" name="Text Box 15"/>
            <p:cNvSpPr txBox="1">
              <a:spLocks noChangeArrowheads="1"/>
            </p:cNvSpPr>
            <p:nvPr/>
          </p:nvSpPr>
          <p:spPr bwMode="auto">
            <a:xfrm>
              <a:off x="1973" y="1718"/>
              <a:ext cx="888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latin typeface="Candara" pitchFamily="34" charset="0"/>
                </a:rPr>
                <a:t>Romantik:</a:t>
              </a:r>
            </a:p>
            <a:p>
              <a:r>
                <a:rPr lang="de-DE" sz="900">
                  <a:latin typeface="Candara" pitchFamily="34" charset="0"/>
                </a:rPr>
                <a:t>E.T.A. Hoffmann, </a:t>
              </a:r>
            </a:p>
            <a:p>
              <a:r>
                <a:rPr lang="de-DE" sz="900">
                  <a:latin typeface="Candara" pitchFamily="34" charset="0"/>
                </a:rPr>
                <a:t>Nußknacker und Mäusekönig</a:t>
              </a:r>
            </a:p>
            <a:p>
              <a:r>
                <a:rPr lang="de-DE" sz="900">
                  <a:latin typeface="Candara" pitchFamily="34" charset="0"/>
                </a:rPr>
                <a:t>Kunstmärchen 1816</a:t>
              </a:r>
            </a:p>
          </p:txBody>
        </p:sp>
        <p:sp>
          <p:nvSpPr>
            <p:cNvPr id="28700" name="Text Box 16"/>
            <p:cNvSpPr txBox="1">
              <a:spLocks noChangeArrowheads="1"/>
            </p:cNvSpPr>
            <p:nvPr/>
          </p:nvSpPr>
          <p:spPr bwMode="auto">
            <a:xfrm>
              <a:off x="1973" y="2163"/>
              <a:ext cx="569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latin typeface="Candara" pitchFamily="34" charset="0"/>
                </a:rPr>
                <a:t>Realismus:</a:t>
              </a:r>
            </a:p>
            <a:p>
              <a:r>
                <a:rPr lang="de-DE" sz="900">
                  <a:latin typeface="Candara" pitchFamily="34" charset="0"/>
                </a:rPr>
                <a:t>Theodor Storm, </a:t>
              </a:r>
            </a:p>
            <a:p>
              <a:r>
                <a:rPr lang="de-DE" sz="900">
                  <a:latin typeface="Candara" pitchFamily="34" charset="0"/>
                </a:rPr>
                <a:t>Pole Poppenspäler</a:t>
              </a:r>
            </a:p>
            <a:p>
              <a:r>
                <a:rPr lang="de-DE" sz="900">
                  <a:latin typeface="Candara" pitchFamily="34" charset="0"/>
                </a:rPr>
                <a:t>Novelle 1874</a:t>
              </a:r>
            </a:p>
          </p:txBody>
        </p:sp>
        <p:sp>
          <p:nvSpPr>
            <p:cNvPr id="28701" name="Text Box 18"/>
            <p:cNvSpPr txBox="1">
              <a:spLocks noChangeArrowheads="1"/>
            </p:cNvSpPr>
            <p:nvPr/>
          </p:nvSpPr>
          <p:spPr bwMode="auto">
            <a:xfrm>
              <a:off x="2200" y="2659"/>
              <a:ext cx="691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latin typeface="Candara" pitchFamily="34" charset="0"/>
                </a:rPr>
                <a:t>Erich Kästner, </a:t>
              </a:r>
            </a:p>
            <a:p>
              <a:r>
                <a:rPr lang="de-DE" sz="900">
                  <a:latin typeface="Candara" pitchFamily="34" charset="0"/>
                </a:rPr>
                <a:t>Emil und die Detektive</a:t>
              </a:r>
            </a:p>
            <a:p>
              <a:r>
                <a:rPr lang="de-DE" sz="900">
                  <a:latin typeface="Candara" pitchFamily="34" charset="0"/>
                </a:rPr>
                <a:t>Roman für Kinder 1929</a:t>
              </a:r>
            </a:p>
          </p:txBody>
        </p:sp>
        <p:sp>
          <p:nvSpPr>
            <p:cNvPr id="28702" name="Text Box 19"/>
            <p:cNvSpPr txBox="1">
              <a:spLocks noChangeArrowheads="1"/>
            </p:cNvSpPr>
            <p:nvPr/>
          </p:nvSpPr>
          <p:spPr bwMode="auto">
            <a:xfrm>
              <a:off x="2200" y="3022"/>
              <a:ext cx="74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latin typeface="Candara" pitchFamily="34" charset="0"/>
                </a:rPr>
                <a:t>- problemorientierte KJL</a:t>
              </a:r>
            </a:p>
          </p:txBody>
        </p:sp>
        <p:sp>
          <p:nvSpPr>
            <p:cNvPr id="28703" name="Text Box 20"/>
            <p:cNvSpPr txBox="1">
              <a:spLocks noChangeArrowheads="1"/>
            </p:cNvSpPr>
            <p:nvPr/>
          </p:nvSpPr>
          <p:spPr bwMode="auto">
            <a:xfrm>
              <a:off x="2182" y="3120"/>
              <a:ext cx="52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latin typeface="Candara" pitchFamily="34" charset="0"/>
                </a:rPr>
                <a:t>- fantastische KJL</a:t>
              </a:r>
            </a:p>
          </p:txBody>
        </p:sp>
        <p:sp>
          <p:nvSpPr>
            <p:cNvPr id="28704" name="Text Box 21"/>
            <p:cNvSpPr txBox="1">
              <a:spLocks noChangeArrowheads="1"/>
            </p:cNvSpPr>
            <p:nvPr/>
          </p:nvSpPr>
          <p:spPr bwMode="auto">
            <a:xfrm>
              <a:off x="2146" y="3219"/>
              <a:ext cx="621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latin typeface="Candara" pitchFamily="34" charset="0"/>
                </a:rPr>
                <a:t>- KJL zur Adoleszenz</a:t>
              </a:r>
            </a:p>
          </p:txBody>
        </p:sp>
        <p:sp>
          <p:nvSpPr>
            <p:cNvPr id="28705" name="Text Box 22"/>
            <p:cNvSpPr txBox="1">
              <a:spLocks noChangeArrowheads="1"/>
            </p:cNvSpPr>
            <p:nvPr/>
          </p:nvSpPr>
          <p:spPr bwMode="auto">
            <a:xfrm>
              <a:off x="2130" y="3318"/>
              <a:ext cx="53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latin typeface="Candara" pitchFamily="34" charset="0"/>
                </a:rPr>
                <a:t>- All-Age-Literatur</a:t>
              </a:r>
            </a:p>
          </p:txBody>
        </p:sp>
        <p:sp>
          <p:nvSpPr>
            <p:cNvPr id="28706" name="Text Box 23"/>
            <p:cNvSpPr txBox="1">
              <a:spLocks noChangeArrowheads="1"/>
            </p:cNvSpPr>
            <p:nvPr/>
          </p:nvSpPr>
          <p:spPr bwMode="auto">
            <a:xfrm>
              <a:off x="1108" y="3616"/>
              <a:ext cx="59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de-DE" sz="1300" b="1">
                  <a:latin typeface="Candara" pitchFamily="34" charset="0"/>
                </a:rPr>
                <a:t>EL / </a:t>
              </a:r>
            </a:p>
            <a:p>
              <a:pPr algn="ctr"/>
              <a:r>
                <a:rPr lang="de-DE" sz="1300" b="1">
                  <a:latin typeface="Candara" pitchFamily="34" charset="0"/>
                </a:rPr>
                <a:t>Hochliteratur</a:t>
              </a:r>
            </a:p>
          </p:txBody>
        </p:sp>
        <p:sp>
          <p:nvSpPr>
            <p:cNvPr id="28707" name="Text Box 24"/>
            <p:cNvSpPr txBox="1">
              <a:spLocks noChangeArrowheads="1"/>
            </p:cNvSpPr>
            <p:nvPr/>
          </p:nvSpPr>
          <p:spPr bwMode="auto">
            <a:xfrm>
              <a:off x="1973" y="3616"/>
              <a:ext cx="66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300" b="1">
                  <a:latin typeface="Candara" pitchFamily="34" charset="0"/>
                </a:rPr>
                <a:t>Literarisches </a:t>
              </a:r>
            </a:p>
            <a:p>
              <a:r>
                <a:rPr lang="de-DE" sz="1300" b="1">
                  <a:latin typeface="Candara" pitchFamily="34" charset="0"/>
                </a:rPr>
                <a:t>Subsystem KJL</a:t>
              </a:r>
            </a:p>
          </p:txBody>
        </p:sp>
        <p:sp>
          <p:nvSpPr>
            <p:cNvPr id="28708" name="Text Box 25"/>
            <p:cNvSpPr txBox="1">
              <a:spLocks noChangeArrowheads="1"/>
            </p:cNvSpPr>
            <p:nvPr/>
          </p:nvSpPr>
          <p:spPr bwMode="auto">
            <a:xfrm>
              <a:off x="767" y="935"/>
              <a:ext cx="231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500">
                  <a:latin typeface="Candara" pitchFamily="34" charset="0"/>
                </a:rPr>
                <a:t>1700</a:t>
              </a:r>
            </a:p>
          </p:txBody>
        </p:sp>
        <p:sp>
          <p:nvSpPr>
            <p:cNvPr id="28709" name="Text Box 26"/>
            <p:cNvSpPr txBox="1">
              <a:spLocks noChangeArrowheads="1"/>
            </p:cNvSpPr>
            <p:nvPr/>
          </p:nvSpPr>
          <p:spPr bwMode="auto">
            <a:xfrm>
              <a:off x="930" y="595"/>
              <a:ext cx="98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de-DE" sz="1300" b="1">
                  <a:latin typeface="Candara" pitchFamily="34" charset="0"/>
                </a:rPr>
                <a:t>Geschichte der </a:t>
              </a:r>
            </a:p>
            <a:p>
              <a:pPr algn="ctr"/>
              <a:r>
                <a:rPr lang="de-DE" sz="1300" b="1">
                  <a:latin typeface="Candara" pitchFamily="34" charset="0"/>
                </a:rPr>
                <a:t>bürgerlichen Literatur</a:t>
              </a:r>
            </a:p>
          </p:txBody>
        </p:sp>
      </p:grpSp>
      <p:grpSp>
        <p:nvGrpSpPr>
          <p:cNvPr id="32809" name="Group 41"/>
          <p:cNvGrpSpPr>
            <a:grpSpLocks/>
          </p:cNvGrpSpPr>
          <p:nvPr/>
        </p:nvGrpSpPr>
        <p:grpSpPr bwMode="auto">
          <a:xfrm>
            <a:off x="5219700" y="944563"/>
            <a:ext cx="3384550" cy="5192712"/>
            <a:chOff x="3288" y="595"/>
            <a:chExt cx="2132" cy="3271"/>
          </a:xfrm>
        </p:grpSpPr>
        <p:pic>
          <p:nvPicPr>
            <p:cNvPr id="28677" name="Picture 28" descr="geschichte-pfeil-rechts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606" y="981"/>
              <a:ext cx="1110" cy="2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78" name="Text Box 29"/>
            <p:cNvSpPr txBox="1">
              <a:spLocks noChangeArrowheads="1"/>
            </p:cNvSpPr>
            <p:nvPr/>
          </p:nvSpPr>
          <p:spPr bwMode="auto">
            <a:xfrm>
              <a:off x="3424" y="1752"/>
              <a:ext cx="23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500">
                  <a:latin typeface="Candara" pitchFamily="34" charset="0"/>
                </a:rPr>
                <a:t>60er</a:t>
              </a:r>
            </a:p>
          </p:txBody>
        </p:sp>
        <p:sp>
          <p:nvSpPr>
            <p:cNvPr id="28679" name="Text Box 30"/>
            <p:cNvSpPr txBox="1">
              <a:spLocks noChangeArrowheads="1"/>
            </p:cNvSpPr>
            <p:nvPr/>
          </p:nvSpPr>
          <p:spPr bwMode="auto">
            <a:xfrm>
              <a:off x="3424" y="2540"/>
              <a:ext cx="22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500">
                  <a:latin typeface="Candara" pitchFamily="34" charset="0"/>
                </a:rPr>
                <a:t>70er</a:t>
              </a:r>
            </a:p>
          </p:txBody>
        </p:sp>
        <p:sp>
          <p:nvSpPr>
            <p:cNvPr id="28680" name="Text Box 31"/>
            <p:cNvSpPr txBox="1">
              <a:spLocks noChangeArrowheads="1"/>
            </p:cNvSpPr>
            <p:nvPr/>
          </p:nvSpPr>
          <p:spPr bwMode="auto">
            <a:xfrm>
              <a:off x="3424" y="3365"/>
              <a:ext cx="25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500">
                  <a:latin typeface="Candara" pitchFamily="34" charset="0"/>
                </a:rPr>
                <a:t>2000</a:t>
              </a:r>
            </a:p>
          </p:txBody>
        </p:sp>
        <p:sp>
          <p:nvSpPr>
            <p:cNvPr id="28681" name="Text Box 32"/>
            <p:cNvSpPr txBox="1">
              <a:spLocks noChangeArrowheads="1"/>
            </p:cNvSpPr>
            <p:nvPr/>
          </p:nvSpPr>
          <p:spPr bwMode="auto">
            <a:xfrm>
              <a:off x="3424" y="935"/>
              <a:ext cx="23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500">
                  <a:latin typeface="Candara" pitchFamily="34" charset="0"/>
                </a:rPr>
                <a:t>50er</a:t>
              </a:r>
            </a:p>
          </p:txBody>
        </p:sp>
        <p:sp>
          <p:nvSpPr>
            <p:cNvPr id="28682" name="Text Box 33"/>
            <p:cNvSpPr txBox="1">
              <a:spLocks noChangeArrowheads="1"/>
            </p:cNvSpPr>
            <p:nvPr/>
          </p:nvSpPr>
          <p:spPr bwMode="auto">
            <a:xfrm>
              <a:off x="3424" y="2815"/>
              <a:ext cx="23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500">
                  <a:latin typeface="Candara" pitchFamily="34" charset="0"/>
                </a:rPr>
                <a:t>80er</a:t>
              </a:r>
            </a:p>
          </p:txBody>
        </p:sp>
        <p:sp>
          <p:nvSpPr>
            <p:cNvPr id="28683" name="Text Box 34"/>
            <p:cNvSpPr txBox="1">
              <a:spLocks noChangeArrowheads="1"/>
            </p:cNvSpPr>
            <p:nvPr/>
          </p:nvSpPr>
          <p:spPr bwMode="auto">
            <a:xfrm>
              <a:off x="3424" y="3090"/>
              <a:ext cx="23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500">
                  <a:latin typeface="Candara" pitchFamily="34" charset="0"/>
                </a:rPr>
                <a:t>90er</a:t>
              </a:r>
            </a:p>
          </p:txBody>
        </p:sp>
        <p:sp>
          <p:nvSpPr>
            <p:cNvPr id="28684" name="Text Box 35"/>
            <p:cNvSpPr txBox="1">
              <a:spLocks noChangeArrowheads="1"/>
            </p:cNvSpPr>
            <p:nvPr/>
          </p:nvSpPr>
          <p:spPr bwMode="auto">
            <a:xfrm>
              <a:off x="3288" y="595"/>
              <a:ext cx="136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de-DE" sz="1300" b="1">
                  <a:latin typeface="Candara" pitchFamily="34" charset="0"/>
                </a:rPr>
                <a:t>Ganzschriften in der </a:t>
              </a:r>
            </a:p>
            <a:p>
              <a:pPr algn="ctr"/>
              <a:r>
                <a:rPr lang="de-DE" sz="1300" b="1">
                  <a:latin typeface="Candara" pitchFamily="34" charset="0"/>
                </a:rPr>
                <a:t>Orientierungs- und Mittelstufe</a:t>
              </a:r>
            </a:p>
          </p:txBody>
        </p:sp>
        <p:sp>
          <p:nvSpPr>
            <p:cNvPr id="28685" name="Text Box 36"/>
            <p:cNvSpPr txBox="1">
              <a:spLocks noChangeArrowheads="1"/>
            </p:cNvSpPr>
            <p:nvPr/>
          </p:nvSpPr>
          <p:spPr bwMode="auto">
            <a:xfrm>
              <a:off x="3515" y="3616"/>
              <a:ext cx="94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de-DE" sz="1300" b="1">
                  <a:latin typeface="Candara" pitchFamily="34" charset="0"/>
                </a:rPr>
                <a:t>EL mit Jugendbezug/ </a:t>
              </a:r>
            </a:p>
            <a:p>
              <a:pPr algn="ctr"/>
              <a:r>
                <a:rPr lang="de-DE" sz="1300" b="1">
                  <a:latin typeface="Candara" pitchFamily="34" charset="0"/>
                </a:rPr>
                <a:t>Hochliteratur </a:t>
              </a:r>
            </a:p>
          </p:txBody>
        </p:sp>
        <p:sp>
          <p:nvSpPr>
            <p:cNvPr id="28686" name="Text Box 37"/>
            <p:cNvSpPr txBox="1">
              <a:spLocks noChangeArrowheads="1"/>
            </p:cNvSpPr>
            <p:nvPr/>
          </p:nvSpPr>
          <p:spPr bwMode="auto">
            <a:xfrm>
              <a:off x="4470" y="1589"/>
              <a:ext cx="950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latin typeface="Candara" pitchFamily="34" charset="0"/>
                </a:rPr>
                <a:t>Kaum Ganzschriften und wenn </a:t>
              </a:r>
            </a:p>
            <a:p>
              <a:r>
                <a:rPr lang="de-DE" sz="900">
                  <a:latin typeface="Candara" pitchFamily="34" charset="0"/>
                </a:rPr>
                <a:t>vorzugsweise Kunstmärchen </a:t>
              </a:r>
            </a:p>
            <a:p>
              <a:r>
                <a:rPr lang="de-DE" sz="900">
                  <a:latin typeface="Candara" pitchFamily="34" charset="0"/>
                </a:rPr>
                <a:t>und Novellen aus Romantik </a:t>
              </a:r>
            </a:p>
            <a:p>
              <a:r>
                <a:rPr lang="de-DE" sz="900">
                  <a:latin typeface="Candara" pitchFamily="34" charset="0"/>
                </a:rPr>
                <a:t>und Realismus</a:t>
              </a:r>
            </a:p>
          </p:txBody>
        </p:sp>
        <p:sp>
          <p:nvSpPr>
            <p:cNvPr id="28687" name="Text Box 38"/>
            <p:cNvSpPr txBox="1">
              <a:spLocks noChangeArrowheads="1"/>
            </p:cNvSpPr>
            <p:nvPr/>
          </p:nvSpPr>
          <p:spPr bwMode="auto">
            <a:xfrm>
              <a:off x="4577" y="3616"/>
              <a:ext cx="66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300" b="1">
                  <a:latin typeface="Candara" pitchFamily="34" charset="0"/>
                </a:rPr>
                <a:t>Literarisches </a:t>
              </a:r>
            </a:p>
            <a:p>
              <a:r>
                <a:rPr lang="de-DE" sz="1300" b="1">
                  <a:latin typeface="Candara" pitchFamily="34" charset="0"/>
                </a:rPr>
                <a:t>Subsystem KJL</a:t>
              </a:r>
            </a:p>
          </p:txBody>
        </p:sp>
        <p:pic>
          <p:nvPicPr>
            <p:cNvPr id="28688" name="Picture 39" descr="klammer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50" y="1026"/>
              <a:ext cx="218" cy="1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9" name="Text Box 40"/>
            <p:cNvSpPr txBox="1">
              <a:spLocks noChangeArrowheads="1"/>
            </p:cNvSpPr>
            <p:nvPr/>
          </p:nvSpPr>
          <p:spPr bwMode="auto">
            <a:xfrm>
              <a:off x="4723" y="2614"/>
              <a:ext cx="606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>
                  <a:latin typeface="Candara" pitchFamily="34" charset="0"/>
                </a:rPr>
                <a:t>Die KJL hält Einzug  </a:t>
              </a:r>
              <a:br>
                <a:rPr lang="de-DE" sz="900">
                  <a:latin typeface="Candara" pitchFamily="34" charset="0"/>
                </a:rPr>
              </a:br>
              <a:r>
                <a:rPr lang="de-DE" sz="900">
                  <a:latin typeface="Candara" pitchFamily="34" charset="0"/>
                </a:rPr>
                <a:t>in die Schule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32550"/>
            <a:ext cx="561975" cy="365125"/>
          </a:xfrm>
          <a:noFill/>
        </p:spPr>
        <p:txBody>
          <a:bodyPr/>
          <a:lstStyle/>
          <a:p>
            <a:fld id="{39B5AEAE-EB43-485D-9126-F7BDF04D02F5}" type="slidenum">
              <a:rPr lang="de-DE" smtClean="0"/>
              <a:pPr/>
              <a:t>13</a:t>
            </a:fld>
            <a:endParaRPr lang="de-DE" smtClean="0"/>
          </a:p>
        </p:txBody>
      </p:sp>
      <p:sp>
        <p:nvSpPr>
          <p:cNvPr id="2969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sp>
        <p:nvSpPr>
          <p:cNvPr id="26635" name="Textfeld 2"/>
          <p:cNvSpPr txBox="1">
            <a:spLocks noChangeArrowheads="1"/>
          </p:cNvSpPr>
          <p:nvPr/>
        </p:nvSpPr>
        <p:spPr bwMode="auto">
          <a:xfrm>
            <a:off x="1905000" y="1292225"/>
            <a:ext cx="5330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b="1">
                <a:latin typeface="Candara" pitchFamily="34" charset="0"/>
              </a:rPr>
              <a:t>Wechselbeziehung zwischen Buchmarkt und Literatur in der Schule</a:t>
            </a:r>
            <a:endParaRPr lang="de-DE" b="1" baseline="30000">
              <a:latin typeface="Candara" pitchFamily="34" charset="0"/>
            </a:endParaRPr>
          </a:p>
        </p:txBody>
      </p:sp>
      <p:sp>
        <p:nvSpPr>
          <p:cNvPr id="26636" name="Rectangle 8"/>
          <p:cNvSpPr>
            <a:spLocks noChangeArrowheads="1"/>
          </p:cNvSpPr>
          <p:nvPr/>
        </p:nvSpPr>
        <p:spPr bwMode="auto">
          <a:xfrm>
            <a:off x="971550" y="2082800"/>
            <a:ext cx="3421063" cy="3816350"/>
          </a:xfrm>
          <a:prstGeom prst="rect">
            <a:avLst/>
          </a:prstGeom>
          <a:solidFill>
            <a:srgbClr val="B6DFE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4787900" y="2082800"/>
            <a:ext cx="3600450" cy="3816350"/>
          </a:xfrm>
          <a:prstGeom prst="rect">
            <a:avLst/>
          </a:prstGeom>
          <a:solidFill>
            <a:srgbClr val="33A7CB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116013" y="2614613"/>
            <a:ext cx="31686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 marL="177800" indent="-177800">
              <a:spcBef>
                <a:spcPct val="50000"/>
              </a:spcBef>
              <a:buFontTx/>
              <a:buChar char="•"/>
              <a:tabLst>
                <a:tab pos="177800" algn="l"/>
              </a:tabLst>
            </a:pPr>
            <a:r>
              <a:rPr lang="de-DE" sz="1600">
                <a:latin typeface="Candara" pitchFamily="34" charset="0"/>
              </a:rPr>
              <a:t>Ausweitung der Produktpalette</a:t>
            </a:r>
          </a:p>
          <a:p>
            <a:pPr marL="177800" indent="-177800">
              <a:spcBef>
                <a:spcPct val="50000"/>
              </a:spcBef>
              <a:buFontTx/>
              <a:buChar char="•"/>
              <a:tabLst>
                <a:tab pos="177800" algn="l"/>
              </a:tabLst>
            </a:pPr>
            <a:r>
              <a:rPr lang="de-DE" sz="1600">
                <a:latin typeface="Candara" pitchFamily="34" charset="0"/>
              </a:rPr>
              <a:t>neue jugendliterarische Reihen</a:t>
            </a:r>
          </a:p>
          <a:p>
            <a:pPr marL="177800" indent="-177800">
              <a:spcBef>
                <a:spcPct val="50000"/>
              </a:spcBef>
              <a:buFontTx/>
              <a:buChar char="•"/>
              <a:tabLst>
                <a:tab pos="177800" algn="l"/>
              </a:tabLst>
            </a:pPr>
            <a:r>
              <a:rPr lang="de-DE" sz="1600">
                <a:latin typeface="Candara" pitchFamily="34" charset="0"/>
              </a:rPr>
              <a:t>Konstituierung einer neuen Zielgruppe “junge Erwachsene”</a:t>
            </a:r>
          </a:p>
          <a:p>
            <a:pPr marL="177800" indent="-177800">
              <a:spcBef>
                <a:spcPct val="50000"/>
              </a:spcBef>
              <a:buFontTx/>
              <a:buChar char="•"/>
              <a:tabLst>
                <a:tab pos="177800" algn="l"/>
              </a:tabLst>
            </a:pPr>
            <a:r>
              <a:rPr lang="de-DE" sz="1600">
                <a:latin typeface="Candara" pitchFamily="34" charset="0"/>
              </a:rPr>
              <a:t>Orientierung renommierter Literaturverlage an moderner KJL</a:t>
            </a:r>
          </a:p>
          <a:p>
            <a:pPr marL="177800" indent="-177800">
              <a:spcBef>
                <a:spcPct val="50000"/>
              </a:spcBef>
              <a:buFontTx/>
              <a:buChar char="•"/>
              <a:tabLst>
                <a:tab pos="177800" algn="l"/>
              </a:tabLst>
            </a:pPr>
            <a:r>
              <a:rPr lang="de-DE" sz="1600">
                <a:latin typeface="Candara" pitchFamily="34" charset="0"/>
              </a:rPr>
              <a:t>Publikation von KJL nebst </a:t>
            </a:r>
            <a:br>
              <a:rPr lang="de-DE" sz="1600">
                <a:latin typeface="Candara" pitchFamily="34" charset="0"/>
              </a:rPr>
            </a:br>
            <a:r>
              <a:rPr lang="de-DE" sz="1600">
                <a:latin typeface="Candara" pitchFamily="34" charset="0"/>
              </a:rPr>
              <a:t>Begleitmaterialien durch Schulbuchverlage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4932363" y="2227263"/>
            <a:ext cx="2879725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 b="1">
                <a:latin typeface="Candara" pitchFamily="34" charset="0"/>
              </a:rPr>
              <a:t>“PISA-Schock”: </a:t>
            </a:r>
            <a:br>
              <a:rPr lang="de-DE" sz="1600" b="1">
                <a:latin typeface="Candara" pitchFamily="34" charset="0"/>
              </a:rPr>
            </a:br>
            <a:r>
              <a:rPr lang="de-DE" sz="1600" b="1">
                <a:latin typeface="Candara" pitchFamily="34" charset="0"/>
              </a:rPr>
              <a:t>Mangelnde Lesekompetenz</a:t>
            </a:r>
          </a:p>
          <a:p>
            <a:pPr>
              <a:spcBef>
                <a:spcPct val="50000"/>
              </a:spcBef>
            </a:pPr>
            <a:r>
              <a:rPr lang="de-DE" sz="1600">
                <a:latin typeface="Candara" pitchFamily="34" charset="0"/>
              </a:rPr>
              <a:t> </a:t>
            </a:r>
            <a:r>
              <a:rPr lang="de-DE" sz="1400">
                <a:latin typeface="Candara" pitchFamily="34" charset="0"/>
                <a:sym typeface="Wingdings" pitchFamily="2" charset="2"/>
              </a:rPr>
              <a:t></a:t>
            </a:r>
            <a:r>
              <a:rPr lang="de-DE" sz="1600">
                <a:latin typeface="Candara" pitchFamily="34" charset="0"/>
                <a:sym typeface="Wingdings" pitchFamily="2" charset="2"/>
              </a:rPr>
              <a:t> </a:t>
            </a:r>
            <a:r>
              <a:rPr lang="de-DE" sz="1600">
                <a:latin typeface="Candara" pitchFamily="34" charset="0"/>
              </a:rPr>
              <a:t>Konzepte der Leseförderung: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4932363" y="3306763"/>
            <a:ext cx="3311525" cy="232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 marL="177800" indent="-177800">
              <a:spcBef>
                <a:spcPct val="50000"/>
              </a:spcBef>
              <a:buFontTx/>
              <a:buChar char="•"/>
              <a:tabLst>
                <a:tab pos="177800" algn="l"/>
              </a:tabLst>
            </a:pPr>
            <a:r>
              <a:rPr lang="de-DE" sz="1400">
                <a:latin typeface="Candara" pitchFamily="34" charset="0"/>
              </a:rPr>
              <a:t>mehr Ganzschriften im Unterricht</a:t>
            </a:r>
          </a:p>
          <a:p>
            <a:pPr marL="177800" indent="-177800">
              <a:spcBef>
                <a:spcPct val="50000"/>
              </a:spcBef>
              <a:buFontTx/>
              <a:buChar char="•"/>
              <a:tabLst>
                <a:tab pos="177800" algn="l"/>
              </a:tabLst>
            </a:pPr>
            <a:r>
              <a:rPr lang="de-DE" sz="1400">
                <a:latin typeface="Candara" pitchFamily="34" charset="0"/>
              </a:rPr>
              <a:t>Anregung zu mehr Lektüre zu Hause, Leseanreize durch neue Medien </a:t>
            </a:r>
            <a:br>
              <a:rPr lang="de-DE" sz="1400">
                <a:latin typeface="Candara" pitchFamily="34" charset="0"/>
              </a:rPr>
            </a:br>
            <a:r>
              <a:rPr lang="de-DE" sz="1400">
                <a:latin typeface="Candara" pitchFamily="34" charset="0"/>
              </a:rPr>
              <a:t>(z.B. Antolin), Stadtbibliothek als Partner</a:t>
            </a:r>
          </a:p>
          <a:p>
            <a:pPr marL="177800" indent="-177800">
              <a:spcBef>
                <a:spcPct val="50000"/>
              </a:spcBef>
              <a:buFontTx/>
              <a:buChar char="•"/>
              <a:tabLst>
                <a:tab pos="177800" algn="l"/>
              </a:tabLst>
            </a:pPr>
            <a:r>
              <a:rPr lang="de-DE" sz="1400">
                <a:latin typeface="Candara" pitchFamily="34" charset="0"/>
              </a:rPr>
              <a:t>Literarisches Leben in der Schule: Schulbibliothek, Leseecken, Lesenächte, Vorlesewettbewerbe, Autorenlesungen</a:t>
            </a:r>
          </a:p>
          <a:p>
            <a:pPr marL="177800" indent="-177800">
              <a:spcBef>
                <a:spcPct val="50000"/>
              </a:spcBef>
              <a:buFontTx/>
              <a:buChar char="•"/>
              <a:tabLst>
                <a:tab pos="177800" algn="l"/>
              </a:tabLst>
            </a:pPr>
            <a:r>
              <a:rPr lang="de-DE" sz="1400">
                <a:latin typeface="Candara" pitchFamily="34" charset="0"/>
              </a:rPr>
              <a:t>Buchvorstellungen durch Schüler        (”Mein Lieblingsbuch”, GFS-Präsentation)</a:t>
            </a:r>
          </a:p>
        </p:txBody>
      </p:sp>
      <p:sp>
        <p:nvSpPr>
          <p:cNvPr id="3" name="Textfeld 2"/>
          <p:cNvSpPr txBox="1">
            <a:spLocks noChangeArrowheads="1"/>
          </p:cNvSpPr>
          <p:nvPr/>
        </p:nvSpPr>
        <p:spPr bwMode="auto">
          <a:xfrm>
            <a:off x="1765300" y="5900738"/>
            <a:ext cx="1654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b="1"/>
              <a:t>Buchmarkt</a:t>
            </a:r>
          </a:p>
        </p:txBody>
      </p:sp>
      <p:sp>
        <p:nvSpPr>
          <p:cNvPr id="4" name="Textfeld 2"/>
          <p:cNvSpPr txBox="1">
            <a:spLocks noChangeArrowheads="1"/>
          </p:cNvSpPr>
          <p:nvPr/>
        </p:nvSpPr>
        <p:spPr bwMode="auto">
          <a:xfrm>
            <a:off x="5435600" y="5900738"/>
            <a:ext cx="2232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b="1"/>
              <a:t>Deutschunterricht</a:t>
            </a:r>
          </a:p>
        </p:txBody>
      </p:sp>
      <p:pic>
        <p:nvPicPr>
          <p:cNvPr id="29708" name="Picture 12" descr="buech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508125"/>
            <a:ext cx="1209675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13" descr="lehr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15213" y="1363663"/>
            <a:ext cx="1106487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  <p:bldP spid="26636" grpId="0" animBg="1"/>
      <p:bldP spid="2" grpId="0" animBg="1"/>
      <p:bldP spid="29705" grpId="0"/>
      <p:bldP spid="29706" grpId="0"/>
      <p:bldP spid="29707" grpId="0"/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Number Placeholder 5"/>
          <p:cNvSpPr txBox="1">
            <a:spLocks noGrp="1"/>
          </p:cNvSpPr>
          <p:nvPr/>
        </p:nvSpPr>
        <p:spPr bwMode="auto">
          <a:xfrm>
            <a:off x="8388350" y="6432550"/>
            <a:ext cx="561975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45720" anchor="ctr"/>
          <a:lstStyle/>
          <a:p>
            <a:pPr algn="r"/>
            <a:fld id="{5B8CD03B-4739-48A6-9ADA-E943E405CB38}" type="slidenum">
              <a:rPr lang="de-DE" sz="1400">
                <a:solidFill>
                  <a:schemeClr val="tx2"/>
                </a:solidFill>
                <a:latin typeface="Candara" pitchFamily="34" charset="0"/>
              </a:rPr>
              <a:pPr algn="r"/>
              <a:t>14</a:t>
            </a:fld>
            <a:endParaRPr lang="de-DE" sz="140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30722" name="Footer Placeholder 4"/>
          <p:cNvSpPr txBox="1">
            <a:spLocks noGrp="1"/>
          </p:cNvSpPr>
          <p:nvPr/>
        </p:nvSpPr>
        <p:spPr bwMode="auto">
          <a:xfrm>
            <a:off x="395288" y="6448425"/>
            <a:ext cx="28479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anchor="ctr"/>
          <a:lstStyle/>
          <a:p>
            <a:r>
              <a:rPr lang="de-DE" sz="1400">
                <a:solidFill>
                  <a:schemeClr val="tx2"/>
                </a:solidFill>
                <a:latin typeface="Candara" pitchFamily="34" charset="0"/>
              </a:rPr>
              <a:t>Dr. Ulrich Vormbaum</a:t>
            </a:r>
          </a:p>
        </p:txBody>
      </p:sp>
      <p:sp>
        <p:nvSpPr>
          <p:cNvPr id="26635" name="Textfeld 2"/>
          <p:cNvSpPr txBox="1">
            <a:spLocks noChangeArrowheads="1"/>
          </p:cNvSpPr>
          <p:nvPr/>
        </p:nvSpPr>
        <p:spPr bwMode="auto">
          <a:xfrm>
            <a:off x="1255713" y="1052513"/>
            <a:ext cx="6629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b="1">
                <a:latin typeface="Candara" pitchFamily="34" charset="0"/>
              </a:rPr>
              <a:t>Zwei verschiedene Umgangsweisen mit einer Ganzschrift</a:t>
            </a:r>
            <a:endParaRPr lang="de-DE" b="1" baseline="30000">
              <a:latin typeface="Candara" pitchFamily="34" charset="0"/>
            </a:endParaRPr>
          </a:p>
        </p:txBody>
      </p:sp>
      <p:grpSp>
        <p:nvGrpSpPr>
          <p:cNvPr id="33838" name="Group 46"/>
          <p:cNvGrpSpPr>
            <a:grpSpLocks/>
          </p:cNvGrpSpPr>
          <p:nvPr/>
        </p:nvGrpSpPr>
        <p:grpSpPr bwMode="auto">
          <a:xfrm>
            <a:off x="4859338" y="1820863"/>
            <a:ext cx="3752850" cy="4276725"/>
            <a:chOff x="3061" y="1147"/>
            <a:chExt cx="2364" cy="2694"/>
          </a:xfrm>
        </p:grpSpPr>
        <p:sp>
          <p:nvSpPr>
            <p:cNvPr id="30735" name="Rectangle 8"/>
            <p:cNvSpPr>
              <a:spLocks noChangeArrowheads="1"/>
            </p:cNvSpPr>
            <p:nvPr/>
          </p:nvSpPr>
          <p:spPr bwMode="auto">
            <a:xfrm>
              <a:off x="3878" y="1633"/>
              <a:ext cx="454" cy="726"/>
            </a:xfrm>
            <a:prstGeom prst="rect">
              <a:avLst/>
            </a:prstGeom>
            <a:solidFill>
              <a:srgbClr val="33A7CB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736" name="Textfeld 2"/>
            <p:cNvSpPr txBox="1">
              <a:spLocks noChangeArrowheads="1"/>
            </p:cNvSpPr>
            <p:nvPr/>
          </p:nvSpPr>
          <p:spPr bwMode="auto">
            <a:xfrm>
              <a:off x="3424" y="3475"/>
              <a:ext cx="1406" cy="3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de-DE" sz="1600" b="1"/>
                <a:t>Ganzschrift steht im Vordergrund</a:t>
              </a:r>
            </a:p>
          </p:txBody>
        </p:sp>
        <p:sp>
          <p:nvSpPr>
            <p:cNvPr id="30737" name="Textfeld 2"/>
            <p:cNvSpPr txBox="1">
              <a:spLocks noChangeArrowheads="1"/>
            </p:cNvSpPr>
            <p:nvPr/>
          </p:nvSpPr>
          <p:spPr bwMode="auto">
            <a:xfrm>
              <a:off x="3855" y="1803"/>
              <a:ext cx="50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de-DE" sz="1600" b="1">
                  <a:latin typeface="Candara" pitchFamily="34" charset="0"/>
                </a:rPr>
                <a:t>Ganz-</a:t>
              </a:r>
              <a:br>
                <a:rPr lang="de-DE" sz="1600" b="1">
                  <a:latin typeface="Candara" pitchFamily="34" charset="0"/>
                </a:rPr>
              </a:br>
              <a:r>
                <a:rPr lang="de-DE" sz="1600" b="1">
                  <a:latin typeface="Candara" pitchFamily="34" charset="0"/>
                </a:rPr>
                <a:t>schrift</a:t>
              </a:r>
            </a:p>
          </p:txBody>
        </p:sp>
        <p:sp>
          <p:nvSpPr>
            <p:cNvPr id="30738" name="Textfeld 2"/>
            <p:cNvSpPr txBox="1">
              <a:spLocks noChangeArrowheads="1"/>
            </p:cNvSpPr>
            <p:nvPr/>
          </p:nvSpPr>
          <p:spPr bwMode="auto">
            <a:xfrm>
              <a:off x="3061" y="1531"/>
              <a:ext cx="689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de-DE" sz="1400">
                  <a:latin typeface="Candara" pitchFamily="34" charset="0"/>
                </a:rPr>
                <a:t>z.B. komplexe </a:t>
              </a:r>
              <a:br>
                <a:rPr lang="de-DE" sz="1400">
                  <a:latin typeface="Candara" pitchFamily="34" charset="0"/>
                </a:rPr>
              </a:br>
              <a:r>
                <a:rPr lang="de-DE" sz="1400">
                  <a:latin typeface="Candara" pitchFamily="34" charset="0"/>
                </a:rPr>
                <a:t>Ich-Erzählung</a:t>
              </a:r>
            </a:p>
          </p:txBody>
        </p:sp>
        <p:sp>
          <p:nvSpPr>
            <p:cNvPr id="30739" name="Line 17"/>
            <p:cNvSpPr>
              <a:spLocks noChangeShapeType="1"/>
            </p:cNvSpPr>
            <p:nvPr/>
          </p:nvSpPr>
          <p:spPr bwMode="auto">
            <a:xfrm flipV="1">
              <a:off x="4105" y="1304"/>
              <a:ext cx="0" cy="2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0740" name="Textfeld 2"/>
            <p:cNvSpPr txBox="1">
              <a:spLocks noChangeArrowheads="1"/>
            </p:cNvSpPr>
            <p:nvPr/>
          </p:nvSpPr>
          <p:spPr bwMode="auto">
            <a:xfrm>
              <a:off x="3702" y="1147"/>
              <a:ext cx="74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de-DE" sz="1400">
                  <a:latin typeface="Candara" pitchFamily="34" charset="0"/>
                </a:rPr>
                <a:t>z.B. Adoleszenz</a:t>
              </a:r>
            </a:p>
          </p:txBody>
        </p:sp>
        <p:sp>
          <p:nvSpPr>
            <p:cNvPr id="30741" name="Textfeld 2"/>
            <p:cNvSpPr txBox="1">
              <a:spLocks noChangeArrowheads="1"/>
            </p:cNvSpPr>
            <p:nvPr/>
          </p:nvSpPr>
          <p:spPr bwMode="auto">
            <a:xfrm>
              <a:off x="3742" y="2665"/>
              <a:ext cx="819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de-DE" sz="1400">
                  <a:latin typeface="Candara" pitchFamily="34" charset="0"/>
                </a:rPr>
                <a:t>z.B. Versagen der</a:t>
              </a:r>
              <a:br>
                <a:rPr lang="de-DE" sz="1400">
                  <a:latin typeface="Candara" pitchFamily="34" charset="0"/>
                </a:rPr>
              </a:br>
              <a:r>
                <a:rPr lang="de-DE" sz="1400">
                  <a:latin typeface="Candara" pitchFamily="34" charset="0"/>
                </a:rPr>
                <a:t>erzieherischen</a:t>
              </a:r>
              <a:br>
                <a:rPr lang="de-DE" sz="1400">
                  <a:latin typeface="Candara" pitchFamily="34" charset="0"/>
                </a:rPr>
              </a:br>
              <a:r>
                <a:rPr lang="de-DE" sz="1400">
                  <a:latin typeface="Candara" pitchFamily="34" charset="0"/>
                </a:rPr>
                <a:t>Vorbilder</a:t>
              </a:r>
            </a:p>
          </p:txBody>
        </p:sp>
        <p:sp>
          <p:nvSpPr>
            <p:cNvPr id="30742" name="Textfeld 2"/>
            <p:cNvSpPr txBox="1">
              <a:spLocks noChangeArrowheads="1"/>
            </p:cNvSpPr>
            <p:nvPr/>
          </p:nvSpPr>
          <p:spPr bwMode="auto">
            <a:xfrm>
              <a:off x="4533" y="1349"/>
              <a:ext cx="892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de-DE" sz="1400">
                  <a:latin typeface="Candara" pitchFamily="34" charset="0"/>
                </a:rPr>
                <a:t>z.B. verschiedene</a:t>
              </a:r>
              <a:br>
                <a:rPr lang="de-DE" sz="1400">
                  <a:latin typeface="Candara" pitchFamily="34" charset="0"/>
                </a:rPr>
              </a:br>
              <a:r>
                <a:rPr lang="de-DE" sz="1400">
                  <a:latin typeface="Candara" pitchFamily="34" charset="0"/>
                </a:rPr>
                <a:t>Liebeserfahrungen</a:t>
              </a:r>
            </a:p>
          </p:txBody>
        </p:sp>
        <p:sp>
          <p:nvSpPr>
            <p:cNvPr id="30743" name="Textfeld 2"/>
            <p:cNvSpPr txBox="1">
              <a:spLocks noChangeArrowheads="1"/>
            </p:cNvSpPr>
            <p:nvPr/>
          </p:nvSpPr>
          <p:spPr bwMode="auto">
            <a:xfrm>
              <a:off x="4585" y="2120"/>
              <a:ext cx="788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de-DE" sz="1400">
                  <a:latin typeface="Candara" pitchFamily="34" charset="0"/>
                </a:rPr>
                <a:t>z.B. Erfahrungen</a:t>
              </a:r>
              <a:br>
                <a:rPr lang="de-DE" sz="1400">
                  <a:latin typeface="Candara" pitchFamily="34" charset="0"/>
                </a:rPr>
              </a:br>
              <a:r>
                <a:rPr lang="de-DE" sz="1400">
                  <a:latin typeface="Candara" pitchFamily="34" charset="0"/>
                </a:rPr>
                <a:t>von Gewalt</a:t>
              </a:r>
            </a:p>
          </p:txBody>
        </p:sp>
        <p:sp>
          <p:nvSpPr>
            <p:cNvPr id="30744" name="Line 39"/>
            <p:cNvSpPr>
              <a:spLocks noChangeShapeType="1"/>
            </p:cNvSpPr>
            <p:nvPr/>
          </p:nvSpPr>
          <p:spPr bwMode="auto">
            <a:xfrm flipH="1" flipV="1">
              <a:off x="3515" y="1848"/>
              <a:ext cx="318" cy="9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0745" name="Line 40"/>
            <p:cNvSpPr>
              <a:spLocks noChangeShapeType="1"/>
            </p:cNvSpPr>
            <p:nvPr/>
          </p:nvSpPr>
          <p:spPr bwMode="auto">
            <a:xfrm flipV="1">
              <a:off x="4377" y="1576"/>
              <a:ext cx="136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0746" name="Line 41"/>
            <p:cNvSpPr>
              <a:spLocks noChangeShapeType="1"/>
            </p:cNvSpPr>
            <p:nvPr/>
          </p:nvSpPr>
          <p:spPr bwMode="auto">
            <a:xfrm>
              <a:off x="4105" y="2392"/>
              <a:ext cx="0" cy="27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0747" name="Line 42"/>
            <p:cNvSpPr>
              <a:spLocks noChangeShapeType="1"/>
            </p:cNvSpPr>
            <p:nvPr/>
          </p:nvSpPr>
          <p:spPr bwMode="auto">
            <a:xfrm>
              <a:off x="4377" y="2075"/>
              <a:ext cx="181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33837" name="Group 45"/>
          <p:cNvGrpSpPr>
            <a:grpSpLocks/>
          </p:cNvGrpSpPr>
          <p:nvPr/>
        </p:nvGrpSpPr>
        <p:grpSpPr bwMode="auto">
          <a:xfrm>
            <a:off x="611188" y="1878013"/>
            <a:ext cx="3817937" cy="4219575"/>
            <a:chOff x="385" y="1183"/>
            <a:chExt cx="2405" cy="2658"/>
          </a:xfrm>
        </p:grpSpPr>
        <p:sp>
          <p:nvSpPr>
            <p:cNvPr id="30726" name="Rectangle 8"/>
            <p:cNvSpPr>
              <a:spLocks noChangeArrowheads="1"/>
            </p:cNvSpPr>
            <p:nvPr/>
          </p:nvSpPr>
          <p:spPr bwMode="auto">
            <a:xfrm>
              <a:off x="385" y="1636"/>
              <a:ext cx="1451" cy="726"/>
            </a:xfrm>
            <a:prstGeom prst="rect">
              <a:avLst/>
            </a:prstGeom>
            <a:solidFill>
              <a:srgbClr val="B6DFEC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727" name="Text Box 9"/>
            <p:cNvSpPr txBox="1">
              <a:spLocks noChangeArrowheads="1"/>
            </p:cNvSpPr>
            <p:nvPr/>
          </p:nvSpPr>
          <p:spPr bwMode="auto">
            <a:xfrm>
              <a:off x="430" y="1818"/>
              <a:ext cx="1361" cy="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 marL="177800" indent="-177800">
                <a:spcBef>
                  <a:spcPct val="10000"/>
                </a:spcBef>
                <a:buFontTx/>
                <a:buChar char="•"/>
                <a:tabLst>
                  <a:tab pos="177800" algn="l"/>
                </a:tabLst>
              </a:pPr>
              <a:r>
                <a:rPr lang="de-DE" sz="1400">
                  <a:latin typeface="Candara" pitchFamily="34" charset="0"/>
                </a:rPr>
                <a:t>erste Liebe, Freundschaft</a:t>
              </a:r>
            </a:p>
            <a:p>
              <a:pPr marL="177800" indent="-177800">
                <a:spcBef>
                  <a:spcPct val="10000"/>
                </a:spcBef>
                <a:buFontTx/>
                <a:buChar char="•"/>
                <a:tabLst>
                  <a:tab pos="177800" algn="l"/>
                </a:tabLst>
              </a:pPr>
              <a:r>
                <a:rPr lang="de-DE" sz="1400">
                  <a:latin typeface="Candara" pitchFamily="34" charset="0"/>
                </a:rPr>
                <a:t>Drogen, Alkoholismus</a:t>
              </a:r>
            </a:p>
            <a:p>
              <a:pPr marL="177800" indent="-177800">
                <a:spcBef>
                  <a:spcPct val="10000"/>
                </a:spcBef>
                <a:buFontTx/>
                <a:buChar char="•"/>
                <a:tabLst>
                  <a:tab pos="177800" algn="l"/>
                </a:tabLst>
              </a:pPr>
              <a:r>
                <a:rPr lang="de-DE" sz="1400">
                  <a:latin typeface="Candara" pitchFamily="34" charset="0"/>
                </a:rPr>
                <a:t>Mobbing, Gewalt, Amok</a:t>
              </a:r>
            </a:p>
          </p:txBody>
        </p:sp>
        <p:sp>
          <p:nvSpPr>
            <p:cNvPr id="30728" name="Textfeld 2"/>
            <p:cNvSpPr txBox="1">
              <a:spLocks noChangeArrowheads="1"/>
            </p:cNvSpPr>
            <p:nvPr/>
          </p:nvSpPr>
          <p:spPr bwMode="auto">
            <a:xfrm>
              <a:off x="840" y="3475"/>
              <a:ext cx="1586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de-DE" sz="1600" b="1"/>
                <a:t>Thema steht im Vordergrund</a:t>
              </a:r>
            </a:p>
          </p:txBody>
        </p:sp>
        <p:sp>
          <p:nvSpPr>
            <p:cNvPr id="30729" name="Text Box 9"/>
            <p:cNvSpPr txBox="1">
              <a:spLocks noChangeArrowheads="1"/>
            </p:cNvSpPr>
            <p:nvPr/>
          </p:nvSpPr>
          <p:spPr bwMode="auto">
            <a:xfrm>
              <a:off x="430" y="1676"/>
              <a:ext cx="6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 marL="177800" indent="-177800">
                <a:spcBef>
                  <a:spcPct val="10000"/>
                </a:spcBef>
                <a:tabLst>
                  <a:tab pos="177800" algn="l"/>
                </a:tabLst>
              </a:pPr>
              <a:r>
                <a:rPr lang="de-DE" sz="1600" b="1">
                  <a:latin typeface="Candara" pitchFamily="34" charset="0"/>
                </a:rPr>
                <a:t>Themen</a:t>
              </a:r>
            </a:p>
          </p:txBody>
        </p:sp>
        <p:sp>
          <p:nvSpPr>
            <p:cNvPr id="30730" name="Rectangle 8"/>
            <p:cNvSpPr>
              <a:spLocks noChangeArrowheads="1"/>
            </p:cNvSpPr>
            <p:nvPr/>
          </p:nvSpPr>
          <p:spPr bwMode="auto">
            <a:xfrm>
              <a:off x="2018" y="1636"/>
              <a:ext cx="454" cy="726"/>
            </a:xfrm>
            <a:prstGeom prst="rect">
              <a:avLst/>
            </a:prstGeom>
            <a:solidFill>
              <a:srgbClr val="33A7CB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731" name="Textfeld 2"/>
            <p:cNvSpPr txBox="1">
              <a:spLocks noChangeArrowheads="1"/>
            </p:cNvSpPr>
            <p:nvPr/>
          </p:nvSpPr>
          <p:spPr bwMode="auto">
            <a:xfrm>
              <a:off x="1995" y="1818"/>
              <a:ext cx="500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de-DE" sz="1400"/>
                <a:t>Ganz-</a:t>
              </a:r>
              <a:br>
                <a:rPr lang="de-DE" sz="1400"/>
              </a:br>
              <a:r>
                <a:rPr lang="de-DE" sz="1400"/>
                <a:t>schrift</a:t>
              </a:r>
            </a:p>
          </p:txBody>
        </p:sp>
        <p:pic>
          <p:nvPicPr>
            <p:cNvPr id="30732" name="Picture 32" descr="pfeile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92" y="1183"/>
              <a:ext cx="1064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3" name="Picture 34" descr="pfeile-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7" y="2428"/>
              <a:ext cx="1724" cy="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34" name="Textfeld 2"/>
            <p:cNvSpPr txBox="1">
              <a:spLocks noChangeArrowheads="1"/>
            </p:cNvSpPr>
            <p:nvPr/>
          </p:nvSpPr>
          <p:spPr bwMode="auto">
            <a:xfrm>
              <a:off x="2109" y="2840"/>
              <a:ext cx="681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400">
                  <a:latin typeface="Candara" pitchFamily="34" charset="0"/>
                </a:rPr>
                <a:t>     Passgenaue</a:t>
              </a:r>
            </a:p>
            <a:p>
              <a:r>
                <a:rPr lang="de-DE" sz="1400">
                  <a:latin typeface="Candara" pitchFamily="34" charset="0"/>
                </a:rPr>
                <a:t>Lieferung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3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6" name="Rectangle 8"/>
          <p:cNvSpPr>
            <a:spLocks noChangeArrowheads="1"/>
          </p:cNvSpPr>
          <p:nvPr/>
        </p:nvSpPr>
        <p:spPr bwMode="auto">
          <a:xfrm>
            <a:off x="1116013" y="1701800"/>
            <a:ext cx="6840537" cy="3959225"/>
          </a:xfrm>
          <a:prstGeom prst="rect">
            <a:avLst/>
          </a:prstGeom>
          <a:solidFill>
            <a:srgbClr val="B6DFE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174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32550"/>
            <a:ext cx="561975" cy="365125"/>
          </a:xfrm>
          <a:noFill/>
        </p:spPr>
        <p:txBody>
          <a:bodyPr/>
          <a:lstStyle/>
          <a:p>
            <a:fld id="{098275F9-CA23-433D-9FDA-348C9067A5D8}" type="slidenum">
              <a:rPr lang="de-DE" smtClean="0"/>
              <a:pPr/>
              <a:t>15</a:t>
            </a:fld>
            <a:endParaRPr lang="de-DE" smtClean="0"/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2341563" y="2276475"/>
            <a:ext cx="4175125" cy="7921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2075" eaLnBrk="1" hangingPunct="1"/>
            <a:r>
              <a:rPr lang="de-DE" sz="2000" b="1" smtClean="0">
                <a:solidFill>
                  <a:schemeClr val="tx1"/>
                </a:solidFill>
              </a:rPr>
              <a:t>Drei Jugendbücher </a:t>
            </a:r>
          </a:p>
          <a:p>
            <a:pPr marL="92075" eaLnBrk="1" hangingPunct="1"/>
            <a:r>
              <a:rPr lang="de-DE" sz="2000" b="1" smtClean="0">
                <a:solidFill>
                  <a:schemeClr val="tx1"/>
                </a:solidFill>
              </a:rPr>
              <a:t>etwas genauer betrachtet</a:t>
            </a:r>
          </a:p>
        </p:txBody>
      </p:sp>
      <p:sp>
        <p:nvSpPr>
          <p:cNvPr id="2" name="Textplatzhalter 3"/>
          <p:cNvSpPr>
            <a:spLocks/>
          </p:cNvSpPr>
          <p:nvPr/>
        </p:nvSpPr>
        <p:spPr bwMode="auto">
          <a:xfrm>
            <a:off x="2484438" y="3644900"/>
            <a:ext cx="4176712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0363" indent="-268288" eaLnBrk="0" hangingPunct="0">
              <a:spcBef>
                <a:spcPct val="50000"/>
              </a:spcBef>
              <a:buFont typeface="Arial" charset="0"/>
              <a:buNone/>
              <a:tabLst>
                <a:tab pos="360363" algn="l"/>
                <a:tab pos="2066925" algn="l"/>
              </a:tabLst>
            </a:pPr>
            <a:r>
              <a:rPr lang="de-DE">
                <a:latin typeface="Candara" pitchFamily="34" charset="0"/>
              </a:rPr>
              <a:t>1.	Katrin Bongard: 	</a:t>
            </a:r>
            <a:r>
              <a:rPr lang="de-DE" i="1">
                <a:latin typeface="Candara" pitchFamily="34" charset="0"/>
              </a:rPr>
              <a:t>Radio Gaga</a:t>
            </a:r>
          </a:p>
          <a:p>
            <a:pPr marL="360363" indent="-268288" eaLnBrk="0" hangingPunct="0">
              <a:spcBef>
                <a:spcPct val="50000"/>
              </a:spcBef>
              <a:buFont typeface="Arial" charset="0"/>
              <a:buNone/>
              <a:tabLst>
                <a:tab pos="360363" algn="l"/>
                <a:tab pos="2066925" algn="l"/>
              </a:tabLst>
            </a:pPr>
            <a:r>
              <a:rPr lang="de-DE">
                <a:latin typeface="Candara" pitchFamily="34" charset="0"/>
              </a:rPr>
              <a:t>2. 	Karlijn Stoffels: 	</a:t>
            </a:r>
            <a:r>
              <a:rPr lang="de-DE" i="1">
                <a:latin typeface="Candara" pitchFamily="34" charset="0"/>
              </a:rPr>
              <a:t>Mojsche und Rejsele</a:t>
            </a:r>
          </a:p>
          <a:p>
            <a:pPr marL="360363" indent="-268288" eaLnBrk="0" hangingPunct="0">
              <a:spcBef>
                <a:spcPct val="50000"/>
              </a:spcBef>
              <a:buFont typeface="Arial" charset="0"/>
              <a:buNone/>
              <a:tabLst>
                <a:tab pos="360363" algn="l"/>
                <a:tab pos="2066925" algn="l"/>
              </a:tabLst>
            </a:pPr>
            <a:r>
              <a:rPr lang="de-DE">
                <a:latin typeface="Candara" pitchFamily="34" charset="0"/>
              </a:rPr>
              <a:t>3. 	Otfried Preußler: 	</a:t>
            </a:r>
            <a:r>
              <a:rPr lang="de-DE" i="1">
                <a:latin typeface="Candara" pitchFamily="34" charset="0"/>
              </a:rPr>
              <a:t>Krabat</a:t>
            </a:r>
          </a:p>
        </p:txBody>
      </p:sp>
      <p:pic>
        <p:nvPicPr>
          <p:cNvPr id="31750" name="Picture 4" descr="http://www.chemiedidaktik.uni-frankfurt.de/fortbildung_alt/frankfurt_alt/images/public_domain/lupe_openclipar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1844675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 animBg="1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32550"/>
            <a:ext cx="561975" cy="365125"/>
          </a:xfrm>
          <a:noFill/>
        </p:spPr>
        <p:txBody>
          <a:bodyPr/>
          <a:lstStyle/>
          <a:p>
            <a:fld id="{3540CC5D-5E1C-4F6F-99FD-C03D27B3670F}" type="slidenum">
              <a:rPr lang="de-DE" smtClean="0"/>
              <a:pPr/>
              <a:t>16</a:t>
            </a:fld>
            <a:endParaRPr lang="de-DE" smtClean="0"/>
          </a:p>
        </p:txBody>
      </p:sp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graphicFrame>
        <p:nvGraphicFramePr>
          <p:cNvPr id="5" name="Diagramm 4"/>
          <p:cNvGraphicFramePr/>
          <p:nvPr/>
        </p:nvGraphicFramePr>
        <p:xfrm>
          <a:off x="360761" y="883970"/>
          <a:ext cx="3825571" cy="5058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Stern mit 5 Zacken 8"/>
          <p:cNvSpPr/>
          <p:nvPr/>
        </p:nvSpPr>
        <p:spPr>
          <a:xfrm>
            <a:off x="5556250" y="1309688"/>
            <a:ext cx="360363" cy="30162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191250" y="1230313"/>
            <a:ext cx="2376488" cy="460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latin typeface="Candara" pitchFamily="34" charset="0"/>
              </a:rPr>
              <a:t>Poetischer Prolog</a:t>
            </a:r>
          </a:p>
        </p:txBody>
      </p:sp>
      <p:sp>
        <p:nvSpPr>
          <p:cNvPr id="16" name="Stern mit 5 Zacken 15"/>
          <p:cNvSpPr/>
          <p:nvPr/>
        </p:nvSpPr>
        <p:spPr>
          <a:xfrm>
            <a:off x="5572125" y="1898650"/>
            <a:ext cx="358775" cy="30321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7" name="Stern mit 5 Zacken 16"/>
          <p:cNvSpPr/>
          <p:nvPr/>
        </p:nvSpPr>
        <p:spPr>
          <a:xfrm>
            <a:off x="5572125" y="2484438"/>
            <a:ext cx="358775" cy="30321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8" name="Stern mit 5 Zacken 17"/>
          <p:cNvSpPr/>
          <p:nvPr/>
        </p:nvSpPr>
        <p:spPr>
          <a:xfrm>
            <a:off x="5572125" y="3121025"/>
            <a:ext cx="358775" cy="30321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9" name="Stern mit 5 Zacken 18"/>
          <p:cNvSpPr/>
          <p:nvPr/>
        </p:nvSpPr>
        <p:spPr>
          <a:xfrm>
            <a:off x="5605463" y="3657600"/>
            <a:ext cx="360362" cy="30321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0" name="Stern mit 5 Zacken 19"/>
          <p:cNvSpPr/>
          <p:nvPr/>
        </p:nvSpPr>
        <p:spPr>
          <a:xfrm>
            <a:off x="5611813" y="4287838"/>
            <a:ext cx="358775" cy="30321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6194425" y="1827213"/>
            <a:ext cx="2374900" cy="446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200" dirty="0">
                <a:latin typeface="Candara" pitchFamily="34" charset="0"/>
              </a:rPr>
              <a:t>Komplexe Ich-Erzählung:</a:t>
            </a:r>
          </a:p>
          <a:p>
            <a:pPr algn="ctr">
              <a:defRPr/>
            </a:pPr>
            <a:r>
              <a:rPr lang="de-DE" sz="1200" dirty="0">
                <a:latin typeface="Candara" pitchFamily="34" charset="0"/>
              </a:rPr>
              <a:t>Erinnerndes und Erlebendes </a:t>
            </a:r>
            <a:r>
              <a:rPr lang="de-DE" sz="1400" dirty="0">
                <a:latin typeface="Candara" pitchFamily="34" charset="0"/>
              </a:rPr>
              <a:t>Ich</a:t>
            </a:r>
          </a:p>
        </p:txBody>
      </p:sp>
      <p:sp>
        <p:nvSpPr>
          <p:cNvPr id="23" name="Rechteck 22"/>
          <p:cNvSpPr/>
          <p:nvPr/>
        </p:nvSpPr>
        <p:spPr>
          <a:xfrm>
            <a:off x="6191250" y="2452688"/>
            <a:ext cx="2376488" cy="454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latin typeface="Candara" pitchFamily="34" charset="0"/>
              </a:rPr>
              <a:t>Ironische und philosophische Reflexionen</a:t>
            </a:r>
          </a:p>
        </p:txBody>
      </p:sp>
      <p:sp>
        <p:nvSpPr>
          <p:cNvPr id="27" name="Rechteck 26"/>
          <p:cNvSpPr/>
          <p:nvPr/>
        </p:nvSpPr>
        <p:spPr>
          <a:xfrm>
            <a:off x="6194425" y="3046413"/>
            <a:ext cx="2374900" cy="454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latin typeface="Candara" pitchFamily="34" charset="0"/>
              </a:rPr>
              <a:t>Medium Radio</a:t>
            </a:r>
          </a:p>
        </p:txBody>
      </p:sp>
      <p:sp>
        <p:nvSpPr>
          <p:cNvPr id="28" name="Rechteck 27"/>
          <p:cNvSpPr/>
          <p:nvPr/>
        </p:nvSpPr>
        <p:spPr>
          <a:xfrm>
            <a:off x="6194425" y="3656013"/>
            <a:ext cx="2374900" cy="455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latin typeface="Candara" pitchFamily="34" charset="0"/>
              </a:rPr>
              <a:t>Ambivalente Figuren</a:t>
            </a:r>
          </a:p>
        </p:txBody>
      </p:sp>
      <p:sp>
        <p:nvSpPr>
          <p:cNvPr id="29" name="Rechteck 28"/>
          <p:cNvSpPr/>
          <p:nvPr/>
        </p:nvSpPr>
        <p:spPr>
          <a:xfrm>
            <a:off x="6194425" y="4287838"/>
            <a:ext cx="2374900" cy="454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latin typeface="Candara" pitchFamily="34" charset="0"/>
              </a:rPr>
              <a:t>Verschiedene Arten von Liebe</a:t>
            </a:r>
          </a:p>
        </p:txBody>
      </p:sp>
      <p:sp>
        <p:nvSpPr>
          <p:cNvPr id="30" name="Rechteck 29"/>
          <p:cNvSpPr/>
          <p:nvPr/>
        </p:nvSpPr>
        <p:spPr>
          <a:xfrm>
            <a:off x="6194425" y="4894263"/>
            <a:ext cx="2374900" cy="454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 err="1">
                <a:latin typeface="Candara" pitchFamily="34" charset="0"/>
              </a:rPr>
              <a:t>Intertextualität</a:t>
            </a:r>
            <a:endParaRPr lang="de-DE" sz="1400" dirty="0">
              <a:latin typeface="Candara" pitchFamily="34" charset="0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6194425" y="5492750"/>
            <a:ext cx="2374900" cy="454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latin typeface="Candara" pitchFamily="34" charset="0"/>
              </a:rPr>
              <a:t>Offener Schluss</a:t>
            </a:r>
          </a:p>
        </p:txBody>
      </p:sp>
      <p:sp>
        <p:nvSpPr>
          <p:cNvPr id="32" name="Stern mit 5 Zacken 31"/>
          <p:cNvSpPr/>
          <p:nvPr/>
        </p:nvSpPr>
        <p:spPr>
          <a:xfrm>
            <a:off x="5630863" y="4968875"/>
            <a:ext cx="360362" cy="30321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3" name="Stern mit 5 Zacken 32"/>
          <p:cNvSpPr/>
          <p:nvPr/>
        </p:nvSpPr>
        <p:spPr>
          <a:xfrm>
            <a:off x="5630863" y="5568950"/>
            <a:ext cx="360362" cy="30321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2788" name="Textfeld 11"/>
          <p:cNvSpPr txBox="1">
            <a:spLocks noChangeArrowheads="1"/>
          </p:cNvSpPr>
          <p:nvPr/>
        </p:nvSpPr>
        <p:spPr bwMode="auto">
          <a:xfrm>
            <a:off x="903288" y="5589588"/>
            <a:ext cx="2732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>
                <a:latin typeface="Candara" pitchFamily="34" charset="0"/>
              </a:rPr>
              <a:t>Typischer Themencocktail</a:t>
            </a:r>
          </a:p>
        </p:txBody>
      </p:sp>
      <p:sp>
        <p:nvSpPr>
          <p:cNvPr id="32789" name="Textfeld 12"/>
          <p:cNvSpPr txBox="1">
            <a:spLocks noChangeArrowheads="1"/>
          </p:cNvSpPr>
          <p:nvPr/>
        </p:nvSpPr>
        <p:spPr bwMode="auto">
          <a:xfrm>
            <a:off x="5480050" y="6084888"/>
            <a:ext cx="3413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latin typeface="Candara" pitchFamily="34" charset="0"/>
              </a:rPr>
              <a:t>Neue / herausfordernde Aspekte</a:t>
            </a:r>
          </a:p>
        </p:txBody>
      </p:sp>
      <p:pic>
        <p:nvPicPr>
          <p:cNvPr id="32792" name="Picture 24" descr="radio-gag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87825" y="1206500"/>
            <a:ext cx="1104900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1" grpId="0" animBg="1"/>
      <p:bldP spid="21" grpId="0" animBg="1"/>
      <p:bldP spid="23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788" grpId="0"/>
      <p:bldP spid="3278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48425"/>
            <a:ext cx="561975" cy="365125"/>
          </a:xfrm>
          <a:noFill/>
        </p:spPr>
        <p:txBody>
          <a:bodyPr/>
          <a:lstStyle/>
          <a:p>
            <a:fld id="{36A6EFA2-6164-439C-8ABB-0D42C3C05D53}" type="slidenum">
              <a:rPr lang="de-DE" smtClean="0"/>
              <a:pPr/>
              <a:t>17</a:t>
            </a:fld>
            <a:endParaRPr lang="de-DE" smtClean="0"/>
          </a:p>
        </p:txBody>
      </p:sp>
      <p:sp>
        <p:nvSpPr>
          <p:cNvPr id="3379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sp>
        <p:nvSpPr>
          <p:cNvPr id="2" name="Abgerundetes Rechteck 1"/>
          <p:cNvSpPr/>
          <p:nvPr/>
        </p:nvSpPr>
        <p:spPr>
          <a:xfrm>
            <a:off x="2195513" y="1554163"/>
            <a:ext cx="6408737" cy="44672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975" indent="-180975" algn="ctr">
              <a:spcAft>
                <a:spcPct val="60000"/>
              </a:spcAft>
              <a:tabLst>
                <a:tab pos="180975" algn="l"/>
              </a:tabLst>
              <a:defRPr/>
            </a:pPr>
            <a:r>
              <a:rPr lang="de-DE" b="1">
                <a:solidFill>
                  <a:srgbClr val="FFFFFF"/>
                </a:solidFill>
                <a:latin typeface="Candara" pitchFamily="34" charset="0"/>
                <a:cs typeface="Arial" charset="0"/>
              </a:rPr>
              <a:t>Entwicklungsaufgaben des Jugendlichen </a:t>
            </a:r>
            <a:r>
              <a:rPr lang="de-DE" b="1" baseline="300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(1)</a:t>
            </a:r>
          </a:p>
          <a:p>
            <a:pPr marL="180975" indent="-180975">
              <a:spcAft>
                <a:spcPct val="50000"/>
              </a:spcAft>
              <a:buFont typeface="Arial" charset="0"/>
              <a:buChar char="•"/>
              <a:tabLst>
                <a:tab pos="180975" algn="l"/>
              </a:tabLst>
              <a:defRPr/>
            </a:pP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Auseinandersetzung mit der sozialen Gruppe / Peergruppe, </a:t>
            </a:r>
            <a:b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</a:b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in der man lebt</a:t>
            </a:r>
          </a:p>
          <a:p>
            <a:pPr marL="180975" indent="-180975">
              <a:spcAft>
                <a:spcPct val="50000"/>
              </a:spcAft>
              <a:buFont typeface="Arial" charset="0"/>
              <a:buChar char="•"/>
              <a:tabLst>
                <a:tab pos="180975" algn="l"/>
              </a:tabLst>
              <a:defRPr/>
            </a:pP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Aufbau / Vertiefung von Freundschaften</a:t>
            </a:r>
          </a:p>
          <a:p>
            <a:pPr marL="180975" indent="-180975">
              <a:spcAft>
                <a:spcPct val="50000"/>
              </a:spcAft>
              <a:buFont typeface="Arial" charset="0"/>
              <a:buChar char="•"/>
              <a:tabLst>
                <a:tab pos="180975" algn="l"/>
              </a:tabLst>
              <a:defRPr/>
            </a:pP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Akzeptieren der eigenen körperlichen Erscheinung,</a:t>
            </a:r>
            <a:b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</a:b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Veränderungen des Körpers / Aussehens annehmen</a:t>
            </a:r>
          </a:p>
          <a:p>
            <a:pPr marL="180975" indent="-180975">
              <a:spcAft>
                <a:spcPct val="50000"/>
              </a:spcAft>
              <a:buFont typeface="Arial" charset="0"/>
              <a:buChar char="•"/>
              <a:tabLst>
                <a:tab pos="180975" algn="l"/>
              </a:tabLst>
              <a:defRPr/>
            </a:pP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Aufnahme intimer Beziehungen zum Partner (Freund/Freundin)</a:t>
            </a:r>
          </a:p>
          <a:p>
            <a:pPr marL="180975" indent="-180975">
              <a:spcAft>
                <a:spcPct val="50000"/>
              </a:spcAft>
              <a:buFont typeface="Arial" charset="0"/>
              <a:buChar char="•"/>
              <a:tabLst>
                <a:tab pos="180975" algn="l"/>
              </a:tabLst>
              <a:defRPr/>
            </a:pP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Von den Eltern unabhängig werden</a:t>
            </a:r>
          </a:p>
          <a:p>
            <a:pPr marL="180975" indent="-180975">
              <a:spcAft>
                <a:spcPct val="50000"/>
              </a:spcAft>
              <a:buFont typeface="Arial" charset="0"/>
              <a:buChar char="•"/>
              <a:tabLst>
                <a:tab pos="180975" algn="l"/>
              </a:tabLst>
              <a:defRPr/>
            </a:pP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Wissen, was man werden will und was man dafür </a:t>
            </a:r>
            <a:b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</a:b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können / lernen muss</a:t>
            </a:r>
          </a:p>
          <a:p>
            <a:pPr marL="180975" indent="-180975">
              <a:spcAft>
                <a:spcPct val="50000"/>
              </a:spcAft>
              <a:buFont typeface="Arial" charset="0"/>
              <a:buChar char="•"/>
              <a:tabLst>
                <a:tab pos="180975" algn="l"/>
              </a:tabLst>
              <a:defRPr/>
            </a:pP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Eine Vorstellung entwickeln, wie der Partner und die </a:t>
            </a:r>
            <a:b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</a:b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zukünftige Familie sein sollen</a:t>
            </a:r>
          </a:p>
        </p:txBody>
      </p:sp>
      <p:sp>
        <p:nvSpPr>
          <p:cNvPr id="3" name="Textfeld 2"/>
          <p:cNvSpPr txBox="1">
            <a:spLocks noChangeArrowheads="1"/>
          </p:cNvSpPr>
          <p:nvPr/>
        </p:nvSpPr>
        <p:spPr bwMode="auto">
          <a:xfrm>
            <a:off x="1547813" y="6092825"/>
            <a:ext cx="70580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de-DE" sz="1000">
                <a:latin typeface="Candara" pitchFamily="34" charset="0"/>
              </a:rPr>
              <a:t>(1) Nach Oerter, Rolf / Dreher, Eva,  Jugendalter, in: Oerter / Montada (Hrsg.), Entwicklungspsychologie, Weinheim 1998</a:t>
            </a:r>
          </a:p>
        </p:txBody>
      </p:sp>
      <p:pic>
        <p:nvPicPr>
          <p:cNvPr id="33799" name="Picture 7" descr="radio-gag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557338"/>
            <a:ext cx="1104900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feld 5"/>
          <p:cNvSpPr txBox="1">
            <a:spLocks noChangeArrowheads="1"/>
          </p:cNvSpPr>
          <p:nvPr/>
        </p:nvSpPr>
        <p:spPr bwMode="auto">
          <a:xfrm>
            <a:off x="3348038" y="1108075"/>
            <a:ext cx="4032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i="1">
                <a:latin typeface="Candara" pitchFamily="34" charset="0"/>
              </a:rPr>
              <a:t>Radio Gaga </a:t>
            </a:r>
            <a:r>
              <a:rPr lang="de-DE" b="1">
                <a:latin typeface="Candara" pitchFamily="34" charset="0"/>
              </a:rPr>
              <a:t>– ein Adoleszenzroman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6" name="Rectangle 8"/>
          <p:cNvSpPr>
            <a:spLocks noChangeArrowheads="1"/>
          </p:cNvSpPr>
          <p:nvPr/>
        </p:nvSpPr>
        <p:spPr bwMode="auto">
          <a:xfrm>
            <a:off x="2051050" y="981075"/>
            <a:ext cx="5113338" cy="360363"/>
          </a:xfrm>
          <a:prstGeom prst="rect">
            <a:avLst/>
          </a:prstGeom>
          <a:solidFill>
            <a:srgbClr val="B6DFE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4818" name="Slide Number Placeholder 5"/>
          <p:cNvSpPr txBox="1">
            <a:spLocks noGrp="1"/>
          </p:cNvSpPr>
          <p:nvPr/>
        </p:nvSpPr>
        <p:spPr bwMode="auto">
          <a:xfrm>
            <a:off x="8388350" y="6448425"/>
            <a:ext cx="561975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45720" anchor="ctr"/>
          <a:lstStyle/>
          <a:p>
            <a:pPr algn="r"/>
            <a:fld id="{00B0EF10-2A33-411E-A460-FEA541F9190A}" type="slidenum">
              <a:rPr lang="de-DE" sz="1400">
                <a:solidFill>
                  <a:schemeClr val="tx2"/>
                </a:solidFill>
                <a:latin typeface="Candara" pitchFamily="34" charset="0"/>
              </a:rPr>
              <a:pPr algn="r"/>
              <a:t>18</a:t>
            </a:fld>
            <a:endParaRPr lang="de-DE" sz="140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34819" name="Footer Placeholder 4"/>
          <p:cNvSpPr txBox="1">
            <a:spLocks noGrp="1"/>
          </p:cNvSpPr>
          <p:nvPr/>
        </p:nvSpPr>
        <p:spPr bwMode="auto">
          <a:xfrm>
            <a:off x="395288" y="6448425"/>
            <a:ext cx="28479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anchor="ctr"/>
          <a:lstStyle/>
          <a:p>
            <a:r>
              <a:rPr lang="de-DE" sz="1400">
                <a:solidFill>
                  <a:schemeClr val="tx2"/>
                </a:solidFill>
                <a:latin typeface="Candara" pitchFamily="34" charset="0"/>
              </a:rPr>
              <a:t>Dr. Ulrich Vormbaum</a:t>
            </a:r>
          </a:p>
        </p:txBody>
      </p:sp>
      <p:sp>
        <p:nvSpPr>
          <p:cNvPr id="34820" name="Inhaltsplatzhalter 1"/>
          <p:cNvSpPr>
            <a:spLocks noGrp="1"/>
          </p:cNvSpPr>
          <p:nvPr>
            <p:ph idx="4294967295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  <p:sp>
        <p:nvSpPr>
          <p:cNvPr id="2" name="Textfeld 2"/>
          <p:cNvSpPr txBox="1">
            <a:spLocks noChangeArrowheads="1"/>
          </p:cNvSpPr>
          <p:nvPr/>
        </p:nvSpPr>
        <p:spPr bwMode="auto">
          <a:xfrm>
            <a:off x="1908175" y="981075"/>
            <a:ext cx="5245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b="1">
                <a:latin typeface="Candara" pitchFamily="34" charset="0"/>
              </a:rPr>
              <a:t>Thematische Vielfalt in </a:t>
            </a:r>
            <a:r>
              <a:rPr lang="de-DE" b="1" i="1">
                <a:latin typeface="Candara" pitchFamily="34" charset="0"/>
              </a:rPr>
              <a:t>Mojsche und Rejsele</a:t>
            </a:r>
          </a:p>
        </p:txBody>
      </p:sp>
      <p:pic>
        <p:nvPicPr>
          <p:cNvPr id="34827" name="Picture 11" descr="thema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3775" y="4491038"/>
            <a:ext cx="4373563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0" name="Picture 14" descr="thema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127375"/>
            <a:ext cx="2333625" cy="152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1" name="Picture 15" descr="thema-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76488" y="1360488"/>
            <a:ext cx="4106862" cy="183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8763" y="3178175"/>
            <a:ext cx="841375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6" name="Picture 20" descr="thema-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03350" y="3114675"/>
            <a:ext cx="2330450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 animBg="1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48425"/>
            <a:ext cx="561975" cy="365125"/>
          </a:xfrm>
          <a:noFill/>
        </p:spPr>
        <p:txBody>
          <a:bodyPr/>
          <a:lstStyle/>
          <a:p>
            <a:fld id="{91DC701E-3A67-4387-97AC-0D44547AF8FC}" type="slidenum">
              <a:rPr lang="de-DE" smtClean="0"/>
              <a:pPr/>
              <a:t>19</a:t>
            </a:fld>
            <a:endParaRPr lang="de-DE" smtClean="0"/>
          </a:p>
        </p:txBody>
      </p:sp>
      <p:sp>
        <p:nvSpPr>
          <p:cNvPr id="3584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484313"/>
            <a:ext cx="100806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feld 1"/>
          <p:cNvSpPr txBox="1">
            <a:spLocks noChangeArrowheads="1"/>
          </p:cNvSpPr>
          <p:nvPr/>
        </p:nvSpPr>
        <p:spPr bwMode="auto">
          <a:xfrm>
            <a:off x="2700338" y="1125538"/>
            <a:ext cx="46910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2000" b="1">
                <a:latin typeface="Candara" pitchFamily="34" charset="0"/>
              </a:rPr>
              <a:t>Die Erzählstruktur in Mojsche und Rejsele</a:t>
            </a:r>
          </a:p>
        </p:txBody>
      </p:sp>
      <p:pic>
        <p:nvPicPr>
          <p:cNvPr id="35848" name="Picture 8" descr="rahmengeschich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7125" y="1522413"/>
            <a:ext cx="5414963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48425"/>
            <a:ext cx="561975" cy="365125"/>
          </a:xfrm>
          <a:noFill/>
        </p:spPr>
        <p:txBody>
          <a:bodyPr/>
          <a:lstStyle/>
          <a:p>
            <a:fld id="{EC033D84-619E-4460-9BAF-B4DF6120AB0C}" type="slidenum">
              <a:rPr lang="de-DE" smtClean="0"/>
              <a:pPr/>
              <a:t>2</a:t>
            </a:fld>
            <a:endParaRPr lang="de-DE" smtClean="0"/>
          </a:p>
        </p:txBody>
      </p:sp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pic>
        <p:nvPicPr>
          <p:cNvPr id="14342" name="Picture 8" descr="potpourr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196975"/>
            <a:ext cx="7704137" cy="422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45" name="Group 9"/>
          <p:cNvGrpSpPr>
            <a:grpSpLocks/>
          </p:cNvGrpSpPr>
          <p:nvPr/>
        </p:nvGrpSpPr>
        <p:grpSpPr bwMode="auto">
          <a:xfrm>
            <a:off x="684213" y="5661025"/>
            <a:ext cx="7848600" cy="504825"/>
            <a:chOff x="793" y="3611"/>
            <a:chExt cx="4174" cy="318"/>
          </a:xfrm>
        </p:grpSpPr>
        <p:sp>
          <p:nvSpPr>
            <p:cNvPr id="16389" name="Rectangle 9"/>
            <p:cNvSpPr>
              <a:spLocks noChangeArrowheads="1"/>
            </p:cNvSpPr>
            <p:nvPr/>
          </p:nvSpPr>
          <p:spPr bwMode="auto">
            <a:xfrm>
              <a:off x="839" y="3657"/>
              <a:ext cx="4082" cy="227"/>
            </a:xfrm>
            <a:prstGeom prst="rect">
              <a:avLst/>
            </a:prstGeom>
            <a:solidFill>
              <a:srgbClr val="EAEAEA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6390" name="Textfeld 2"/>
            <p:cNvSpPr txBox="1">
              <a:spLocks noChangeArrowheads="1"/>
            </p:cNvSpPr>
            <p:nvPr/>
          </p:nvSpPr>
          <p:spPr bwMode="auto">
            <a:xfrm>
              <a:off x="930" y="3612"/>
              <a:ext cx="394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de-DE" sz="2200">
                  <a:latin typeface="Garamond" pitchFamily="18" charset="0"/>
                </a:rPr>
                <a:t>Ganzschriften am Gymnasium</a:t>
              </a:r>
              <a:r>
                <a:rPr lang="de-DE" sz="2400">
                  <a:latin typeface="Garamond" pitchFamily="18" charset="0"/>
                </a:rPr>
                <a:t> in den 50er und 60erJahren</a:t>
              </a:r>
            </a:p>
          </p:txBody>
        </p:sp>
        <p:sp>
          <p:nvSpPr>
            <p:cNvPr id="16391" name="Rectangle 11"/>
            <p:cNvSpPr>
              <a:spLocks noChangeArrowheads="1"/>
            </p:cNvSpPr>
            <p:nvPr/>
          </p:nvSpPr>
          <p:spPr bwMode="auto">
            <a:xfrm>
              <a:off x="793" y="3611"/>
              <a:ext cx="4174" cy="318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6" name="Rectangle 8"/>
          <p:cNvSpPr>
            <a:spLocks noChangeArrowheads="1"/>
          </p:cNvSpPr>
          <p:nvPr/>
        </p:nvSpPr>
        <p:spPr bwMode="auto">
          <a:xfrm>
            <a:off x="1979613" y="2420938"/>
            <a:ext cx="6264275" cy="3095625"/>
          </a:xfrm>
          <a:prstGeom prst="rect">
            <a:avLst/>
          </a:prstGeom>
          <a:solidFill>
            <a:srgbClr val="B6DFE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686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32550"/>
            <a:ext cx="561975" cy="365125"/>
          </a:xfrm>
          <a:noFill/>
        </p:spPr>
        <p:txBody>
          <a:bodyPr/>
          <a:lstStyle/>
          <a:p>
            <a:fld id="{CB652B02-B533-4199-838D-2A0B57085073}" type="slidenum">
              <a:rPr lang="de-DE" smtClean="0"/>
              <a:pPr/>
              <a:t>20</a:t>
            </a:fld>
            <a:endParaRPr lang="de-DE" smtClean="0"/>
          </a:p>
        </p:txBody>
      </p:sp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sp>
        <p:nvSpPr>
          <p:cNvPr id="2" name="Textplatzhalter 3"/>
          <p:cNvSpPr>
            <a:spLocks/>
          </p:cNvSpPr>
          <p:nvPr/>
        </p:nvSpPr>
        <p:spPr bwMode="auto">
          <a:xfrm>
            <a:off x="2268538" y="2852738"/>
            <a:ext cx="58324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2075" eaLnBrk="0" hangingPunct="0">
              <a:spcBef>
                <a:spcPct val="50000"/>
              </a:spcBef>
              <a:spcAft>
                <a:spcPts val="1200"/>
              </a:spcAft>
              <a:buFont typeface="Arial" charset="0"/>
              <a:buNone/>
              <a:tabLst>
                <a:tab pos="360363" algn="l"/>
                <a:tab pos="2066925" algn="l"/>
              </a:tabLst>
            </a:pPr>
            <a:r>
              <a:rPr lang="de-DE">
                <a:latin typeface="Candara" pitchFamily="34" charset="0"/>
              </a:rPr>
              <a:t>Das Rejsele-Lied als Symbol der Liebe im Roman</a:t>
            </a:r>
            <a:endParaRPr lang="de-DE" i="1">
              <a:latin typeface="Candara" pitchFamily="34" charset="0"/>
            </a:endParaRPr>
          </a:p>
          <a:p>
            <a:pPr marL="92075" eaLnBrk="0" hangingPunct="0">
              <a:buFont typeface="Arial" charset="0"/>
              <a:buNone/>
              <a:tabLst>
                <a:tab pos="360363" algn="l"/>
                <a:tab pos="2066925" algn="l"/>
              </a:tabLst>
            </a:pPr>
            <a:r>
              <a:rPr lang="de-DE">
                <a:latin typeface="Candara" pitchFamily="34" charset="0"/>
              </a:rPr>
              <a:t>Das Rejsele-Lied, das nicht nur die Erzählung konstituiert</a:t>
            </a:r>
          </a:p>
          <a:p>
            <a:pPr marL="92075" eaLnBrk="0" hangingPunct="0">
              <a:buFont typeface="Arial" charset="0"/>
              <a:buNone/>
              <a:tabLst>
                <a:tab pos="360363" algn="l"/>
                <a:tab pos="2066925" algn="l"/>
              </a:tabLst>
            </a:pPr>
            <a:r>
              <a:rPr lang="de-DE">
                <a:latin typeface="Candara" pitchFamily="34" charset="0"/>
              </a:rPr>
              <a:t>(Rahmen- und Binnenhandlung), sondern auch Movens </a:t>
            </a:r>
            <a:br>
              <a:rPr lang="de-DE">
                <a:latin typeface="Candara" pitchFamily="34" charset="0"/>
              </a:rPr>
            </a:br>
            <a:r>
              <a:rPr lang="de-DE">
                <a:latin typeface="Candara" pitchFamily="34" charset="0"/>
              </a:rPr>
              <a:t>ist für den Fortlauf der Handlung)</a:t>
            </a:r>
          </a:p>
          <a:p>
            <a:pPr marL="92075" eaLnBrk="0" hangingPunct="0">
              <a:spcBef>
                <a:spcPct val="50000"/>
              </a:spcBef>
              <a:buFont typeface="Arial" charset="0"/>
              <a:buNone/>
              <a:tabLst>
                <a:tab pos="360363" algn="l"/>
                <a:tab pos="2066925" algn="l"/>
              </a:tabLst>
            </a:pPr>
            <a:r>
              <a:rPr lang="de-DE">
                <a:latin typeface="Candara" pitchFamily="34" charset="0"/>
              </a:rPr>
              <a:t>Das Jiddische Liedgut, die Klezmermusik und der</a:t>
            </a:r>
            <a:br>
              <a:rPr lang="de-DE">
                <a:latin typeface="Candara" pitchFamily="34" charset="0"/>
              </a:rPr>
            </a:br>
            <a:r>
              <a:rPr lang="de-DE">
                <a:latin typeface="Candara" pitchFamily="34" charset="0"/>
              </a:rPr>
              <a:t>Liedermacher Mordechaj Gebirtig (geb. 1877 in Krakau, </a:t>
            </a:r>
            <a:br>
              <a:rPr lang="de-DE">
                <a:latin typeface="Candara" pitchFamily="34" charset="0"/>
              </a:rPr>
            </a:br>
            <a:r>
              <a:rPr lang="de-DE">
                <a:latin typeface="Candara" pitchFamily="34" charset="0"/>
              </a:rPr>
              <a:t>1942 von den Nazis im Ghetto von Krakau erschossen) </a:t>
            </a:r>
            <a:endParaRPr lang="de-DE" i="1">
              <a:latin typeface="Candara" pitchFamily="34" charset="0"/>
            </a:endParaRPr>
          </a:p>
        </p:txBody>
      </p:sp>
      <p:sp>
        <p:nvSpPr>
          <p:cNvPr id="36869" name="Textfeld 2"/>
          <p:cNvSpPr txBox="1">
            <a:spLocks noChangeArrowheads="1"/>
          </p:cNvSpPr>
          <p:nvPr/>
        </p:nvSpPr>
        <p:spPr bwMode="auto">
          <a:xfrm>
            <a:off x="2411413" y="1844675"/>
            <a:ext cx="4727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i="1">
                <a:latin typeface="Candara" pitchFamily="34" charset="0"/>
              </a:rPr>
              <a:t>Mojsche und Rejsele </a:t>
            </a:r>
            <a:r>
              <a:rPr lang="de-DE" b="1">
                <a:latin typeface="Candara" pitchFamily="34" charset="0"/>
              </a:rPr>
              <a:t>– Die Macht der Musik</a:t>
            </a:r>
          </a:p>
        </p:txBody>
      </p:sp>
      <p:sp>
        <p:nvSpPr>
          <p:cNvPr id="9" name="Eingekerbter Richtungspfeil 8"/>
          <p:cNvSpPr/>
          <p:nvPr/>
        </p:nvSpPr>
        <p:spPr bwMode="auto">
          <a:xfrm>
            <a:off x="2159000" y="2924175"/>
            <a:ext cx="217488" cy="19685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chemeClr val="tx1"/>
              </a:solidFill>
            </a:endParaRPr>
          </a:p>
        </p:txBody>
      </p:sp>
      <p:sp>
        <p:nvSpPr>
          <p:cNvPr id="10" name="Eingekerbter Richtungspfeil 9"/>
          <p:cNvSpPr/>
          <p:nvPr/>
        </p:nvSpPr>
        <p:spPr bwMode="auto">
          <a:xfrm>
            <a:off x="2159000" y="3365500"/>
            <a:ext cx="217488" cy="19685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chemeClr val="tx1"/>
              </a:solidFill>
            </a:endParaRPr>
          </a:p>
        </p:txBody>
      </p:sp>
      <p:sp>
        <p:nvSpPr>
          <p:cNvPr id="11" name="Eingekerbter Richtungspfeil 10"/>
          <p:cNvSpPr/>
          <p:nvPr/>
        </p:nvSpPr>
        <p:spPr bwMode="auto">
          <a:xfrm>
            <a:off x="2159000" y="4292600"/>
            <a:ext cx="217488" cy="19685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chemeClr val="tx1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700213"/>
            <a:ext cx="100806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6876" name="Object 12"/>
          <p:cNvGraphicFramePr>
            <a:graphicFrameLocks noChangeAspect="1"/>
          </p:cNvGraphicFramePr>
          <p:nvPr/>
        </p:nvGraphicFramePr>
        <p:xfrm>
          <a:off x="7300913" y="1700213"/>
          <a:ext cx="1519237" cy="133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4" name="CorelDRAW" r:id="rId4" imgW="2317559" imgH="2030154" progId="CorelDRAW.Graphic.11">
                  <p:embed/>
                </p:oleObj>
              </mc:Choice>
              <mc:Fallback>
                <p:oleObj name="CorelDRAW" r:id="rId4" imgW="2317559" imgH="2030154" progId="CorelDRAW.Graphic.11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0913" y="1700213"/>
                        <a:ext cx="1519237" cy="1330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6" grpId="0" animBg="1"/>
      <p:bldP spid="36869" grpId="0"/>
      <p:bldP spid="9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48425"/>
            <a:ext cx="561975" cy="365125"/>
          </a:xfrm>
          <a:noFill/>
        </p:spPr>
        <p:txBody>
          <a:bodyPr/>
          <a:lstStyle/>
          <a:p>
            <a:fld id="{767F2218-5FE7-4B29-81F6-2B0FA2F46606}" type="slidenum">
              <a:rPr lang="de-DE" smtClean="0"/>
              <a:pPr/>
              <a:t>21</a:t>
            </a:fld>
            <a:endParaRPr lang="de-DE" smtClean="0"/>
          </a:p>
        </p:txBody>
      </p:sp>
      <p:sp>
        <p:nvSpPr>
          <p:cNvPr id="3789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sp>
        <p:nvSpPr>
          <p:cNvPr id="2" name="Abgerundetes Rechteck 1"/>
          <p:cNvSpPr/>
          <p:nvPr/>
        </p:nvSpPr>
        <p:spPr>
          <a:xfrm>
            <a:off x="1908175" y="1844675"/>
            <a:ext cx="6696075" cy="42481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975" indent="-180975">
              <a:spcAft>
                <a:spcPct val="50000"/>
              </a:spcAft>
              <a:buFont typeface="Arial" charset="0"/>
              <a:buChar char="•"/>
              <a:tabLst>
                <a:tab pos="180975" algn="l"/>
              </a:tabLst>
              <a:defRPr/>
            </a:pP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Jugendlicher Protagonist im Alter von 13 Jahren</a:t>
            </a:r>
          </a:p>
          <a:p>
            <a:pPr marL="180975" indent="-180975">
              <a:spcAft>
                <a:spcPct val="50000"/>
              </a:spcAft>
              <a:buFont typeface="Arial" charset="0"/>
              <a:buChar char="•"/>
              <a:tabLst>
                <a:tab pos="180975" algn="l"/>
              </a:tabLst>
              <a:defRPr/>
            </a:pP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Loslösung von den Eltern (hier von der väterlichen Bezugsperson </a:t>
            </a:r>
            <a:b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</a:b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Dr. Korczak und von dem Waisenhaus als Ersatzfamilie)  </a:t>
            </a:r>
          </a:p>
          <a:p>
            <a:pPr marL="180975" indent="-180975">
              <a:spcAft>
                <a:spcPct val="50000"/>
              </a:spcAft>
              <a:buFont typeface="Arial" charset="0"/>
              <a:buChar char="•"/>
              <a:tabLst>
                <a:tab pos="180975" algn="l"/>
              </a:tabLst>
              <a:defRPr/>
            </a:pP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Erwachendes sexuelles Interesse (Bauernmädchen Kasia)</a:t>
            </a:r>
          </a:p>
          <a:p>
            <a:pPr marL="180975" indent="-180975">
              <a:spcAft>
                <a:spcPct val="50000"/>
              </a:spcAft>
              <a:buFont typeface="Arial" charset="0"/>
              <a:buChar char="•"/>
              <a:tabLst>
                <a:tab pos="180975" algn="l"/>
              </a:tabLst>
              <a:defRPr/>
            </a:pP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Identitätsprobleme - Mojsche ein jüdischer Waisenjunge oder ein polnischer Widerstandskämpfer ?</a:t>
            </a:r>
          </a:p>
          <a:p>
            <a:pPr marL="180975" indent="-180975">
              <a:spcAft>
                <a:spcPct val="50000"/>
              </a:spcAft>
              <a:buFont typeface="Arial" charset="0"/>
              <a:buChar char="•"/>
              <a:tabLst>
                <a:tab pos="180975" algn="l"/>
              </a:tabLst>
              <a:defRPr/>
            </a:pP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Erfahrung der großen Liebe (Mojsche bringt Rejsele die Noten des Liedes ins Warschauer Ghetto)I</a:t>
            </a:r>
          </a:p>
          <a:p>
            <a:pPr marL="180975" indent="-180975">
              <a:spcAft>
                <a:spcPct val="50000"/>
              </a:spcAft>
              <a:buFont typeface="Arial" charset="0"/>
              <a:buChar char="•"/>
              <a:tabLst>
                <a:tab pos="180975" algn="l"/>
              </a:tabLst>
              <a:defRPr/>
            </a:pPr>
            <a:r>
              <a:rPr lang="de-DE" sz="1600">
                <a:solidFill>
                  <a:srgbClr val="FFFFFF"/>
                </a:solidFill>
                <a:latin typeface="Candara" pitchFamily="34" charset="0"/>
                <a:cs typeface="Arial" charset="0"/>
              </a:rPr>
              <a:t>Entwicklung einer Zukunftsperspektive (Mojsche lernt das Schreinern)</a:t>
            </a:r>
          </a:p>
        </p:txBody>
      </p:sp>
      <p:sp>
        <p:nvSpPr>
          <p:cNvPr id="37892" name="Textfeld 5"/>
          <p:cNvSpPr txBox="1">
            <a:spLocks noChangeArrowheads="1"/>
          </p:cNvSpPr>
          <p:nvPr/>
        </p:nvSpPr>
        <p:spPr bwMode="auto">
          <a:xfrm>
            <a:off x="2698750" y="1412875"/>
            <a:ext cx="5113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i="1">
                <a:latin typeface="Candara" pitchFamily="34" charset="0"/>
              </a:rPr>
              <a:t>Mojsche und Rejsele </a:t>
            </a:r>
            <a:r>
              <a:rPr lang="de-DE" b="1">
                <a:latin typeface="Candara" pitchFamily="34" charset="0"/>
              </a:rPr>
              <a:t>– auch ein Adoleszenzroman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844675"/>
            <a:ext cx="10795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 txBox="1">
            <a:spLocks noGrp="1"/>
          </p:cNvSpPr>
          <p:nvPr/>
        </p:nvSpPr>
        <p:spPr bwMode="auto">
          <a:xfrm>
            <a:off x="8388350" y="6448425"/>
            <a:ext cx="561975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45720" anchor="ctr"/>
          <a:lstStyle/>
          <a:p>
            <a:pPr algn="r"/>
            <a:fld id="{A57937F9-33E9-4BB4-87E8-0F10F3E457AC}" type="slidenum">
              <a:rPr lang="de-DE" sz="1400">
                <a:solidFill>
                  <a:schemeClr val="tx2"/>
                </a:solidFill>
                <a:latin typeface="Candara" pitchFamily="34" charset="0"/>
              </a:rPr>
              <a:pPr algn="r"/>
              <a:t>22</a:t>
            </a:fld>
            <a:endParaRPr lang="de-DE" sz="140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43011" name="Footer Placeholder 4"/>
          <p:cNvSpPr txBox="1">
            <a:spLocks noGrp="1"/>
          </p:cNvSpPr>
          <p:nvPr/>
        </p:nvSpPr>
        <p:spPr bwMode="auto">
          <a:xfrm>
            <a:off x="395288" y="6448425"/>
            <a:ext cx="28479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anchor="ctr"/>
          <a:lstStyle/>
          <a:p>
            <a:r>
              <a:rPr lang="de-DE" sz="1400">
                <a:solidFill>
                  <a:schemeClr val="tx2"/>
                </a:solidFill>
                <a:latin typeface="Candara" pitchFamily="34" charset="0"/>
              </a:rPr>
              <a:t>Dr. Ulrich Vormbaum</a:t>
            </a:r>
          </a:p>
        </p:txBody>
      </p:sp>
      <p:sp>
        <p:nvSpPr>
          <p:cNvPr id="36867" name="Textfeld 1"/>
          <p:cNvSpPr txBox="1">
            <a:spLocks noChangeArrowheads="1"/>
          </p:cNvSpPr>
          <p:nvPr/>
        </p:nvSpPr>
        <p:spPr bwMode="auto">
          <a:xfrm>
            <a:off x="2484438" y="944563"/>
            <a:ext cx="4657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 i="1">
                <a:latin typeface="Candara" pitchFamily="34" charset="0"/>
              </a:rPr>
              <a:t>Krabat - </a:t>
            </a:r>
            <a:r>
              <a:rPr lang="de-DE" sz="2000" b="1">
                <a:latin typeface="Candara" pitchFamily="34" charset="0"/>
              </a:rPr>
              <a:t>Fantastischer Roman oder Sage ?</a:t>
            </a:r>
          </a:p>
        </p:txBody>
      </p:sp>
      <p:pic>
        <p:nvPicPr>
          <p:cNvPr id="3687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2205038"/>
            <a:ext cx="12636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5" name="Rechteck 6"/>
          <p:cNvSpPr>
            <a:spLocks noChangeArrowheads="1"/>
          </p:cNvSpPr>
          <p:nvPr/>
        </p:nvSpPr>
        <p:spPr bwMode="auto">
          <a:xfrm>
            <a:off x="6156325" y="1700213"/>
            <a:ext cx="2808288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ct val="30000"/>
              </a:spcAft>
            </a:pPr>
            <a:r>
              <a:rPr lang="de-DE" sz="1400" b="1">
                <a:latin typeface="Candara" pitchFamily="34" charset="0"/>
              </a:rPr>
              <a:t>Preußler greift aus dem Sagen-stoff die Geschichte Krabats als Müllerburschen heraus,  er gibt dem Müllermeister und den Mühlknappen ganz eigene Gesichter, schmückt die Handlung weiter  aus  und erfindet die Figur der Kantorka als Erlöserin. </a:t>
            </a:r>
          </a:p>
        </p:txBody>
      </p:sp>
      <p:sp>
        <p:nvSpPr>
          <p:cNvPr id="43033" name="Rechteck 6"/>
          <p:cNvSpPr>
            <a:spLocks noChangeArrowheads="1"/>
          </p:cNvSpPr>
          <p:nvPr/>
        </p:nvSpPr>
        <p:spPr bwMode="auto">
          <a:xfrm>
            <a:off x="2987675" y="5013325"/>
            <a:ext cx="35306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ct val="30000"/>
              </a:spcAft>
            </a:pPr>
            <a:r>
              <a:rPr lang="de-DE" sz="1400" b="1">
                <a:latin typeface="Candara" pitchFamily="34" charset="0"/>
              </a:rPr>
              <a:t> Preußler fügt Elemente aus deutschen </a:t>
            </a:r>
          </a:p>
          <a:p>
            <a:pPr>
              <a:spcAft>
                <a:spcPct val="30000"/>
              </a:spcAft>
            </a:pPr>
            <a:r>
              <a:rPr lang="de-DE" sz="1400" b="1">
                <a:latin typeface="Candara" pitchFamily="34" charset="0"/>
              </a:rPr>
              <a:t> Sagenstoffen wie z.B. die Gestalt </a:t>
            </a:r>
          </a:p>
          <a:p>
            <a:pPr>
              <a:spcAft>
                <a:spcPct val="30000"/>
              </a:spcAft>
            </a:pPr>
            <a:r>
              <a:rPr lang="de-DE" sz="1400" b="1">
                <a:latin typeface="Candara" pitchFamily="34" charset="0"/>
              </a:rPr>
              <a:t> des wandernden  Mühlknappen</a:t>
            </a:r>
          </a:p>
          <a:p>
            <a:pPr>
              <a:spcAft>
                <a:spcPct val="30000"/>
              </a:spcAft>
            </a:pPr>
            <a:r>
              <a:rPr lang="de-DE" sz="1400" b="1">
                <a:latin typeface="Candara" pitchFamily="34" charset="0"/>
              </a:rPr>
              <a:t> Pumphutt hinzu.</a:t>
            </a:r>
          </a:p>
        </p:txBody>
      </p:sp>
      <p:sp>
        <p:nvSpPr>
          <p:cNvPr id="43034" name="Rechteck 6"/>
          <p:cNvSpPr>
            <a:spLocks noChangeArrowheads="1"/>
          </p:cNvSpPr>
          <p:nvPr/>
        </p:nvSpPr>
        <p:spPr bwMode="auto">
          <a:xfrm>
            <a:off x="395288" y="1700213"/>
            <a:ext cx="2808287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ct val="30000"/>
              </a:spcAft>
            </a:pPr>
            <a:r>
              <a:rPr lang="de-DE" sz="1400" b="1" dirty="0">
                <a:latin typeface="Candara" pitchFamily="34" charset="0"/>
              </a:rPr>
              <a:t>Fußt auf einer </a:t>
            </a:r>
            <a:r>
              <a:rPr lang="de-DE" sz="1400" b="1" dirty="0" smtClean="0">
                <a:latin typeface="Candara" pitchFamily="34" charset="0"/>
              </a:rPr>
              <a:t>sorbische </a:t>
            </a:r>
            <a:r>
              <a:rPr lang="de-DE" sz="1400" b="1" dirty="0">
                <a:latin typeface="Candara" pitchFamily="34" charset="0"/>
              </a:rPr>
              <a:t>Sage. </a:t>
            </a:r>
            <a:br>
              <a:rPr lang="de-DE" sz="1400" b="1" dirty="0">
                <a:latin typeface="Candara" pitchFamily="34" charset="0"/>
              </a:rPr>
            </a:br>
            <a:r>
              <a:rPr lang="de-DE" sz="1400" b="1" dirty="0">
                <a:latin typeface="Candara" pitchFamily="34" charset="0"/>
              </a:rPr>
              <a:t>Der Sagen- und Mythenstoff “</a:t>
            </a:r>
            <a:r>
              <a:rPr lang="de-DE" sz="1400" b="1" dirty="0" err="1">
                <a:latin typeface="Candara" pitchFamily="34" charset="0"/>
              </a:rPr>
              <a:t>Krabat</a:t>
            </a:r>
            <a:r>
              <a:rPr lang="de-DE" sz="1400" b="1" dirty="0">
                <a:latin typeface="Candara" pitchFamily="34" charset="0"/>
              </a:rPr>
              <a:t>” ist nicht fest gefügt, sondern besteht aus lose aneinander gereihten Elementen, die  in verschieden Varianten erzählt  wurden und mit einer Reihe historischer Ereignisse  verknüpft sind. </a:t>
            </a:r>
          </a:p>
        </p:txBody>
      </p:sp>
      <p:sp>
        <p:nvSpPr>
          <p:cNvPr id="43035" name="Line 27"/>
          <p:cNvSpPr>
            <a:spLocks noChangeShapeType="1"/>
          </p:cNvSpPr>
          <p:nvPr/>
        </p:nvSpPr>
        <p:spPr bwMode="auto">
          <a:xfrm flipV="1">
            <a:off x="5435600" y="2492375"/>
            <a:ext cx="576263" cy="649288"/>
          </a:xfrm>
          <a:prstGeom prst="line">
            <a:avLst/>
          </a:prstGeom>
          <a:noFill/>
          <a:ln w="73025">
            <a:solidFill>
              <a:srgbClr val="333399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3036" name="Line 28"/>
          <p:cNvSpPr>
            <a:spLocks noChangeShapeType="1"/>
          </p:cNvSpPr>
          <p:nvPr/>
        </p:nvSpPr>
        <p:spPr bwMode="auto">
          <a:xfrm flipH="1" flipV="1">
            <a:off x="3203575" y="2492375"/>
            <a:ext cx="576263" cy="649288"/>
          </a:xfrm>
          <a:prstGeom prst="line">
            <a:avLst/>
          </a:prstGeom>
          <a:noFill/>
          <a:ln w="73025">
            <a:solidFill>
              <a:srgbClr val="333399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3037" name="Line 29"/>
          <p:cNvSpPr>
            <a:spLocks noChangeShapeType="1"/>
          </p:cNvSpPr>
          <p:nvPr/>
        </p:nvSpPr>
        <p:spPr bwMode="auto">
          <a:xfrm>
            <a:off x="4643438" y="4221163"/>
            <a:ext cx="0" cy="720725"/>
          </a:xfrm>
          <a:prstGeom prst="line">
            <a:avLst/>
          </a:prstGeom>
          <a:noFill/>
          <a:ln w="73025">
            <a:solidFill>
              <a:srgbClr val="333399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024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3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3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3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3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3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  <p:bldP spid="43015" grpId="0"/>
      <p:bldP spid="43033" grpId="0"/>
      <p:bldP spid="43034" grpId="0"/>
      <p:bldP spid="43035" grpId="0" animBg="1"/>
      <p:bldP spid="43036" grpId="0" animBg="1"/>
      <p:bldP spid="4303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48425"/>
            <a:ext cx="561975" cy="365125"/>
          </a:xfrm>
          <a:noFill/>
        </p:spPr>
        <p:txBody>
          <a:bodyPr/>
          <a:lstStyle/>
          <a:p>
            <a:fld id="{E6CE4962-4B94-47A9-9BBE-19ED55738CA3}" type="slidenum">
              <a:rPr lang="de-DE" smtClean="0"/>
              <a:pPr/>
              <a:t>23</a:t>
            </a:fld>
            <a:endParaRPr lang="de-DE" smtClean="0"/>
          </a:p>
        </p:txBody>
      </p:sp>
      <p:sp>
        <p:nvSpPr>
          <p:cNvPr id="3891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sp>
        <p:nvSpPr>
          <p:cNvPr id="36867" name="Textfeld 1"/>
          <p:cNvSpPr txBox="1">
            <a:spLocks noChangeArrowheads="1"/>
          </p:cNvSpPr>
          <p:nvPr/>
        </p:nvSpPr>
        <p:spPr bwMode="auto">
          <a:xfrm>
            <a:off x="2484438" y="944563"/>
            <a:ext cx="414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>
                <a:latin typeface="Candara" pitchFamily="34" charset="0"/>
              </a:rPr>
              <a:t>Die verschiedenen Welten im </a:t>
            </a:r>
            <a:r>
              <a:rPr lang="de-DE" sz="2000" b="1" i="1">
                <a:latin typeface="Candara" pitchFamily="34" charset="0"/>
              </a:rPr>
              <a:t>Krabat</a:t>
            </a:r>
          </a:p>
        </p:txBody>
      </p:sp>
      <p:pic>
        <p:nvPicPr>
          <p:cNvPr id="3687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5575" y="1341438"/>
            <a:ext cx="11112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893" name="Group 29"/>
          <p:cNvGrpSpPr>
            <a:grpSpLocks/>
          </p:cNvGrpSpPr>
          <p:nvPr/>
        </p:nvGrpSpPr>
        <p:grpSpPr bwMode="auto">
          <a:xfrm>
            <a:off x="3059113" y="3213100"/>
            <a:ext cx="2592387" cy="3224213"/>
            <a:chOff x="1927" y="2024"/>
            <a:chExt cx="1633" cy="2031"/>
          </a:xfrm>
        </p:grpSpPr>
        <p:sp>
          <p:nvSpPr>
            <p:cNvPr id="38931" name="Rechteck 6"/>
            <p:cNvSpPr>
              <a:spLocks noChangeArrowheads="1"/>
            </p:cNvSpPr>
            <p:nvPr/>
          </p:nvSpPr>
          <p:spPr bwMode="auto">
            <a:xfrm>
              <a:off x="2063" y="2024"/>
              <a:ext cx="1497" cy="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Aft>
                  <a:spcPct val="30000"/>
                </a:spcAft>
              </a:pPr>
              <a:r>
                <a:rPr lang="de-DE" sz="1600" b="1">
                  <a:latin typeface="Candara" pitchFamily="34" charset="0"/>
                </a:rPr>
                <a:t>Die magische Welt</a:t>
              </a:r>
              <a:endParaRPr lang="de-DE" sz="1200" b="1">
                <a:latin typeface="Candara" pitchFamily="34" charset="0"/>
              </a:endParaRPr>
            </a:p>
            <a:p>
              <a:pPr>
                <a:spcAft>
                  <a:spcPct val="50000"/>
                </a:spcAft>
              </a:pPr>
              <a:r>
                <a:rPr lang="de-DE" sz="1200">
                  <a:latin typeface="Candara" pitchFamily="34" charset="0"/>
                </a:rPr>
                <a:t>Die Mühle in der Nacht und die schwarze Schule</a:t>
              </a:r>
            </a:p>
            <a:p>
              <a:pPr>
                <a:spcAft>
                  <a:spcPct val="50000"/>
                </a:spcAft>
              </a:pPr>
              <a:r>
                <a:rPr lang="de-DE" sz="1200">
                  <a:latin typeface="Candara" pitchFamily="34" charset="0"/>
                </a:rPr>
                <a:t>Der Müllermeister als Magier und die Müllerburschen als Raben</a:t>
              </a:r>
            </a:p>
            <a:p>
              <a:pPr>
                <a:spcAft>
                  <a:spcPct val="50000"/>
                </a:spcAft>
              </a:pPr>
              <a:r>
                <a:rPr lang="de-DE" sz="1200">
                  <a:latin typeface="Candara" pitchFamily="34" charset="0"/>
                </a:rPr>
                <a:t>Der Gevatter Tod</a:t>
              </a:r>
            </a:p>
          </p:txBody>
        </p:sp>
        <p:pic>
          <p:nvPicPr>
            <p:cNvPr id="38932" name="Picture 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27" y="3022"/>
              <a:ext cx="1497" cy="1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Eingekerbter Richtungspfeil 42"/>
            <p:cNvSpPr/>
            <p:nvPr/>
          </p:nvSpPr>
          <p:spPr>
            <a:xfrm>
              <a:off x="1991" y="2274"/>
              <a:ext cx="91" cy="78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44" name="Eingekerbter Richtungspfeil 43"/>
            <p:cNvSpPr/>
            <p:nvPr/>
          </p:nvSpPr>
          <p:spPr>
            <a:xfrm>
              <a:off x="1991" y="2569"/>
              <a:ext cx="91" cy="78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48" name="Eingekerbter Richtungspfeil 47"/>
            <p:cNvSpPr/>
            <p:nvPr/>
          </p:nvSpPr>
          <p:spPr>
            <a:xfrm>
              <a:off x="1991" y="2849"/>
              <a:ext cx="91" cy="78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tx1"/>
                </a:solidFill>
              </a:endParaRPr>
            </a:p>
          </p:txBody>
        </p:sp>
      </p:grpSp>
      <p:grpSp>
        <p:nvGrpSpPr>
          <p:cNvPr id="36892" name="Group 28"/>
          <p:cNvGrpSpPr>
            <a:grpSpLocks/>
          </p:cNvGrpSpPr>
          <p:nvPr/>
        </p:nvGrpSpPr>
        <p:grpSpPr bwMode="auto">
          <a:xfrm>
            <a:off x="468313" y="1557338"/>
            <a:ext cx="2590800" cy="3375025"/>
            <a:chOff x="295" y="981"/>
            <a:chExt cx="1632" cy="2126"/>
          </a:xfrm>
        </p:grpSpPr>
        <p:sp>
          <p:nvSpPr>
            <p:cNvPr id="38926" name="Textfeld 4"/>
            <p:cNvSpPr txBox="1">
              <a:spLocks noChangeArrowheads="1"/>
            </p:cNvSpPr>
            <p:nvPr/>
          </p:nvSpPr>
          <p:spPr bwMode="auto">
            <a:xfrm>
              <a:off x="375" y="981"/>
              <a:ext cx="1552" cy="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Aft>
                  <a:spcPct val="30000"/>
                </a:spcAft>
              </a:pPr>
              <a:r>
                <a:rPr lang="de-DE" sz="1600" b="1">
                  <a:latin typeface="Candara" pitchFamily="34" charset="0"/>
                </a:rPr>
                <a:t>Die reale Welt</a:t>
              </a:r>
            </a:p>
            <a:p>
              <a:pPr>
                <a:spcAft>
                  <a:spcPct val="50000"/>
                </a:spcAft>
              </a:pPr>
              <a:r>
                <a:rPr lang="de-DE" sz="1200">
                  <a:latin typeface="Candara" pitchFamily="34" charset="0"/>
                </a:rPr>
                <a:t>Die Mühle am Koselbruch, wie sie tatsächlich gewesen sein könnte</a:t>
              </a:r>
            </a:p>
            <a:p>
              <a:pPr>
                <a:spcAft>
                  <a:spcPct val="50000"/>
                </a:spcAft>
              </a:pPr>
              <a:r>
                <a:rPr lang="de-DE" sz="1200">
                  <a:latin typeface="Candara" pitchFamily="34" charset="0"/>
                </a:rPr>
                <a:t>Die Arbeit an der Mühle in den Jahreszeiten</a:t>
              </a:r>
            </a:p>
            <a:p>
              <a:pPr>
                <a:spcAft>
                  <a:spcPct val="50000"/>
                </a:spcAft>
              </a:pPr>
              <a:r>
                <a:rPr lang="de-DE" sz="1200">
                  <a:latin typeface="Candara" pitchFamily="34" charset="0"/>
                </a:rPr>
                <a:t>Die Mühle am Tage</a:t>
              </a:r>
            </a:p>
          </p:txBody>
        </p:sp>
        <p:sp>
          <p:nvSpPr>
            <p:cNvPr id="6" name="Eingekerbter Richtungspfeil 5"/>
            <p:cNvSpPr/>
            <p:nvPr/>
          </p:nvSpPr>
          <p:spPr>
            <a:xfrm>
              <a:off x="298" y="1232"/>
              <a:ext cx="91" cy="78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31" name="Eingekerbter Richtungspfeil 30"/>
            <p:cNvSpPr/>
            <p:nvPr/>
          </p:nvSpPr>
          <p:spPr>
            <a:xfrm>
              <a:off x="303" y="1517"/>
              <a:ext cx="91" cy="78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32" name="Eingekerbter Richtungspfeil 31"/>
            <p:cNvSpPr/>
            <p:nvPr/>
          </p:nvSpPr>
          <p:spPr>
            <a:xfrm>
              <a:off x="298" y="1797"/>
              <a:ext cx="91" cy="78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38930" name="Picture 10" descr="http://web02.city-map.de/infoPageContent/13982_0_7670_9_12130137210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5" y="1979"/>
              <a:ext cx="1270" cy="1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6894" name="Group 30"/>
          <p:cNvGrpSpPr>
            <a:grpSpLocks/>
          </p:cNvGrpSpPr>
          <p:nvPr/>
        </p:nvGrpSpPr>
        <p:grpSpPr bwMode="auto">
          <a:xfrm>
            <a:off x="5795963" y="1738313"/>
            <a:ext cx="3024187" cy="4570412"/>
            <a:chOff x="3651" y="1095"/>
            <a:chExt cx="1905" cy="2879"/>
          </a:xfrm>
        </p:grpSpPr>
        <p:sp>
          <p:nvSpPr>
            <p:cNvPr id="38920" name="Rechteck 8"/>
            <p:cNvSpPr>
              <a:spLocks noChangeArrowheads="1"/>
            </p:cNvSpPr>
            <p:nvPr/>
          </p:nvSpPr>
          <p:spPr bwMode="auto">
            <a:xfrm>
              <a:off x="3878" y="2967"/>
              <a:ext cx="1621" cy="1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Aft>
                  <a:spcPct val="30000"/>
                </a:spcAft>
              </a:pPr>
              <a:r>
                <a:rPr lang="de-DE" sz="1600" b="1">
                  <a:latin typeface="Candara" pitchFamily="34" charset="0"/>
                </a:rPr>
                <a:t>Die symbolische Welt</a:t>
              </a:r>
              <a:endParaRPr lang="de-DE">
                <a:latin typeface="Candara" pitchFamily="34" charset="0"/>
              </a:endParaRPr>
            </a:p>
            <a:p>
              <a:pPr>
                <a:spcAft>
                  <a:spcPct val="50000"/>
                </a:spcAft>
              </a:pPr>
              <a:r>
                <a:rPr lang="de-DE" sz="1200">
                  <a:latin typeface="Candara" pitchFamily="34" charset="0"/>
                </a:rPr>
                <a:t>Die Mühle als Lebenskreislauf</a:t>
              </a:r>
            </a:p>
            <a:p>
              <a:pPr>
                <a:spcAft>
                  <a:spcPct val="50000"/>
                </a:spcAft>
              </a:pPr>
              <a:r>
                <a:rPr lang="de-DE" sz="1200">
                  <a:latin typeface="Candara" pitchFamily="34" charset="0"/>
                </a:rPr>
                <a:t>Das Mühlrad als Lebensrhythmus</a:t>
              </a:r>
            </a:p>
            <a:p>
              <a:pPr>
                <a:spcAft>
                  <a:spcPct val="50000"/>
                </a:spcAft>
              </a:pPr>
              <a:r>
                <a:rPr lang="de-DE" sz="1200">
                  <a:latin typeface="Candara" pitchFamily="34" charset="0"/>
                </a:rPr>
                <a:t>Die Mühlenzeit als Zeit des Reifens, des Erwachsenwerdens</a:t>
              </a:r>
            </a:p>
            <a:p>
              <a:endParaRPr lang="de-DE" sz="1200">
                <a:latin typeface="Candara" pitchFamily="34" charset="0"/>
              </a:endParaRPr>
            </a:p>
          </p:txBody>
        </p:sp>
        <p:sp>
          <p:nvSpPr>
            <p:cNvPr id="49" name="Eingekerbter Richtungspfeil 48"/>
            <p:cNvSpPr/>
            <p:nvPr/>
          </p:nvSpPr>
          <p:spPr>
            <a:xfrm>
              <a:off x="3787" y="3214"/>
              <a:ext cx="91" cy="78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50" name="Eingekerbter Richtungspfeil 49"/>
            <p:cNvSpPr/>
            <p:nvPr/>
          </p:nvSpPr>
          <p:spPr>
            <a:xfrm>
              <a:off x="3793" y="3394"/>
              <a:ext cx="90" cy="78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51" name="Eingekerbter Richtungspfeil 50"/>
            <p:cNvSpPr/>
            <p:nvPr/>
          </p:nvSpPr>
          <p:spPr>
            <a:xfrm>
              <a:off x="3793" y="3562"/>
              <a:ext cx="90" cy="79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38924" name="Picture 25" descr="zeit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CC0066"/>
                </a:clrFrom>
                <a:clrTo>
                  <a:srgbClr val="CC0066">
                    <a:alpha val="0"/>
                  </a:srgbClr>
                </a:clrTo>
              </a:clrChange>
            </a:blip>
            <a:srcRect l="604" t="377" r="604" b="647"/>
            <a:stretch>
              <a:fillRect/>
            </a:stretch>
          </p:blipFill>
          <p:spPr bwMode="auto">
            <a:xfrm>
              <a:off x="3651" y="1095"/>
              <a:ext cx="1905" cy="17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5" name="Picture 27" descr="rad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187" y="1568"/>
              <a:ext cx="779" cy="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6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6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6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 txBox="1">
            <a:spLocks noGrp="1"/>
          </p:cNvSpPr>
          <p:nvPr/>
        </p:nvSpPr>
        <p:spPr bwMode="auto">
          <a:xfrm>
            <a:off x="8388350" y="6448425"/>
            <a:ext cx="561975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45720" anchor="ctr"/>
          <a:lstStyle/>
          <a:p>
            <a:pPr algn="r"/>
            <a:fld id="{27781379-33BB-49D9-A5AA-818065474434}" type="slidenum">
              <a:rPr lang="de-DE" sz="1400">
                <a:solidFill>
                  <a:schemeClr val="tx2"/>
                </a:solidFill>
                <a:latin typeface="Candara" pitchFamily="34" charset="0"/>
              </a:rPr>
              <a:pPr algn="r"/>
              <a:t>24</a:t>
            </a:fld>
            <a:endParaRPr lang="de-DE" sz="140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44035" name="Footer Placeholder 4"/>
          <p:cNvSpPr txBox="1">
            <a:spLocks noGrp="1"/>
          </p:cNvSpPr>
          <p:nvPr/>
        </p:nvSpPr>
        <p:spPr bwMode="auto">
          <a:xfrm>
            <a:off x="395288" y="6448425"/>
            <a:ext cx="28479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anchor="ctr"/>
          <a:lstStyle/>
          <a:p>
            <a:r>
              <a:rPr lang="de-DE" sz="1400">
                <a:solidFill>
                  <a:schemeClr val="tx2"/>
                </a:solidFill>
                <a:latin typeface="Candara" pitchFamily="34" charset="0"/>
              </a:rPr>
              <a:t>Dr. Ulrich Vormbaum</a:t>
            </a:r>
          </a:p>
        </p:txBody>
      </p:sp>
      <p:sp>
        <p:nvSpPr>
          <p:cNvPr id="44038" name="Rechteck 6"/>
          <p:cNvSpPr>
            <a:spLocks noChangeArrowheads="1"/>
          </p:cNvSpPr>
          <p:nvPr/>
        </p:nvSpPr>
        <p:spPr bwMode="auto">
          <a:xfrm>
            <a:off x="3419475" y="2876550"/>
            <a:ext cx="23764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ct val="30000"/>
              </a:spcAft>
            </a:pPr>
            <a:r>
              <a:rPr lang="de-DE" sz="1600" b="1">
                <a:latin typeface="Candara" pitchFamily="34" charset="0"/>
              </a:rPr>
              <a:t>Drei (fünf) Jahre</a:t>
            </a:r>
            <a:endParaRPr lang="de-DE" sz="1200">
              <a:latin typeface="Candara" pitchFamily="34" charset="0"/>
            </a:endParaRPr>
          </a:p>
        </p:txBody>
      </p:sp>
      <p:pic>
        <p:nvPicPr>
          <p:cNvPr id="44039" name="Picture 27" descr="ra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1628775"/>
            <a:ext cx="1236662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feld 1"/>
          <p:cNvSpPr txBox="1">
            <a:spLocks noChangeArrowheads="1"/>
          </p:cNvSpPr>
          <p:nvPr/>
        </p:nvSpPr>
        <p:spPr bwMode="auto">
          <a:xfrm>
            <a:off x="2484438" y="944563"/>
            <a:ext cx="4689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000" b="1" i="1">
                <a:latin typeface="Candara" pitchFamily="34" charset="0"/>
              </a:rPr>
              <a:t>Krabat -</a:t>
            </a:r>
            <a:r>
              <a:rPr lang="de-DE" sz="2000" b="1">
                <a:latin typeface="Candara" pitchFamily="34" charset="0"/>
              </a:rPr>
              <a:t> Eine Allegorie auf die Adoleszenz</a:t>
            </a:r>
          </a:p>
        </p:txBody>
      </p:sp>
      <p:graphicFrame>
        <p:nvGraphicFramePr>
          <p:cNvPr id="44042" name="Object 10"/>
          <p:cNvGraphicFramePr>
            <a:graphicFrameLocks noChangeAspect="1"/>
          </p:cNvGraphicFramePr>
          <p:nvPr/>
        </p:nvGraphicFramePr>
        <p:xfrm>
          <a:off x="3419475" y="3500438"/>
          <a:ext cx="2370138" cy="1341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8" name="CorelDRAW" r:id="rId4" imgW="2369618" imgH="1341728" progId="CorelDRAW.Graphic.11">
                  <p:embed/>
                </p:oleObj>
              </mc:Choice>
              <mc:Fallback>
                <p:oleObj name="CorelDRAW" r:id="rId4" imgW="2369618" imgH="1341728" progId="CorelDRAW.Graphic.11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3500438"/>
                        <a:ext cx="2370138" cy="1341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3" name="Object 11"/>
          <p:cNvGraphicFramePr>
            <a:graphicFrameLocks noChangeAspect="1"/>
          </p:cNvGraphicFramePr>
          <p:nvPr/>
        </p:nvGraphicFramePr>
        <p:xfrm>
          <a:off x="3779838" y="1628775"/>
          <a:ext cx="1655762" cy="1246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9" name="CorelDRAW" r:id="rId6" imgW="1913227" imgH="1439804" progId="CorelDRAW.Graphic.11">
                  <p:embed/>
                </p:oleObj>
              </mc:Choice>
              <mc:Fallback>
                <p:oleObj name="CorelDRAW" r:id="rId6" imgW="1913227" imgH="1439804" progId="CorelDRAW.Graphic.11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1628775"/>
                        <a:ext cx="1655762" cy="1246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44" name="Rechteck 6"/>
          <p:cNvSpPr>
            <a:spLocks noChangeArrowheads="1"/>
          </p:cNvSpPr>
          <p:nvPr/>
        </p:nvSpPr>
        <p:spPr bwMode="auto">
          <a:xfrm>
            <a:off x="684213" y="3860800"/>
            <a:ext cx="2232025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ct val="30000"/>
              </a:spcAft>
              <a:tabLst>
                <a:tab pos="85725" algn="l"/>
              </a:tabLst>
            </a:pPr>
            <a:r>
              <a:rPr lang="de-DE" b="1"/>
              <a:t>Der Pol des Bösen</a:t>
            </a:r>
            <a:endParaRPr lang="de-DE" sz="1600" b="1">
              <a:latin typeface="Candara" pitchFamily="34" charset="0"/>
            </a:endParaRPr>
          </a:p>
          <a:p>
            <a:pPr>
              <a:spcAft>
                <a:spcPct val="30000"/>
              </a:spcAft>
              <a:tabLst>
                <a:tab pos="85725" algn="l"/>
              </a:tabLst>
            </a:pPr>
            <a:r>
              <a:rPr lang="de-DE" sz="1600">
                <a:latin typeface="Candara" pitchFamily="34" charset="0"/>
              </a:rPr>
              <a:t>-	die Welt des Scheins</a:t>
            </a:r>
          </a:p>
          <a:p>
            <a:pPr>
              <a:spcAft>
                <a:spcPct val="30000"/>
              </a:spcAft>
              <a:tabLst>
                <a:tab pos="85725" algn="l"/>
              </a:tabLst>
            </a:pPr>
            <a:r>
              <a:rPr lang="de-DE" sz="1600">
                <a:latin typeface="Candara" pitchFamily="34" charset="0"/>
              </a:rPr>
              <a:t>-	die schwarze Magie</a:t>
            </a:r>
          </a:p>
          <a:p>
            <a:pPr>
              <a:spcAft>
                <a:spcPct val="30000"/>
              </a:spcAft>
              <a:buFontTx/>
              <a:buChar char="-"/>
              <a:tabLst>
                <a:tab pos="85725" algn="l"/>
              </a:tabLst>
            </a:pPr>
            <a:r>
              <a:rPr lang="de-DE" sz="1600">
                <a:latin typeface="Candara" pitchFamily="34" charset="0"/>
              </a:rPr>
              <a:t>	die Macht des Todes 	(der Gevatter)</a:t>
            </a:r>
          </a:p>
          <a:p>
            <a:pPr>
              <a:spcAft>
                <a:spcPct val="30000"/>
              </a:spcAft>
              <a:buFontTx/>
              <a:buChar char="-"/>
              <a:tabLst>
                <a:tab pos="85725" algn="l"/>
              </a:tabLst>
            </a:pPr>
            <a:r>
              <a:rPr lang="de-DE" sz="1600">
                <a:latin typeface="Candara" pitchFamily="34" charset="0"/>
              </a:rPr>
              <a:t>	der Egoismus</a:t>
            </a:r>
          </a:p>
          <a:p>
            <a:pPr>
              <a:spcAft>
                <a:spcPct val="30000"/>
              </a:spcAft>
              <a:tabLst>
                <a:tab pos="85725" algn="l"/>
              </a:tabLst>
            </a:pPr>
            <a:r>
              <a:rPr lang="de-DE" sz="1600" b="1">
                <a:latin typeface="Candara" pitchFamily="34" charset="0"/>
              </a:rPr>
              <a:t>Der Schwarze Müller</a:t>
            </a:r>
          </a:p>
        </p:txBody>
      </p:sp>
      <p:sp>
        <p:nvSpPr>
          <p:cNvPr id="44045" name="Line 13"/>
          <p:cNvSpPr>
            <a:spLocks noChangeShapeType="1"/>
          </p:cNvSpPr>
          <p:nvPr/>
        </p:nvSpPr>
        <p:spPr bwMode="auto">
          <a:xfrm flipH="1">
            <a:off x="2268538" y="3070225"/>
            <a:ext cx="1295400" cy="574675"/>
          </a:xfrm>
          <a:prstGeom prst="line">
            <a:avLst/>
          </a:prstGeom>
          <a:noFill/>
          <a:ln w="73025">
            <a:solidFill>
              <a:srgbClr val="333399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4046" name="Line 14"/>
          <p:cNvSpPr>
            <a:spLocks noChangeShapeType="1"/>
          </p:cNvSpPr>
          <p:nvPr/>
        </p:nvSpPr>
        <p:spPr bwMode="auto">
          <a:xfrm>
            <a:off x="5653088" y="3070225"/>
            <a:ext cx="1295400" cy="574675"/>
          </a:xfrm>
          <a:prstGeom prst="line">
            <a:avLst/>
          </a:prstGeom>
          <a:noFill/>
          <a:ln w="73025">
            <a:solidFill>
              <a:srgbClr val="333399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4047" name="Rechteck 6"/>
          <p:cNvSpPr>
            <a:spLocks noChangeArrowheads="1"/>
          </p:cNvSpPr>
          <p:nvPr/>
        </p:nvSpPr>
        <p:spPr bwMode="auto">
          <a:xfrm>
            <a:off x="6300788" y="3860800"/>
            <a:ext cx="2519362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ct val="30000"/>
              </a:spcAft>
              <a:tabLst>
                <a:tab pos="85725" algn="l"/>
              </a:tabLst>
            </a:pPr>
            <a:r>
              <a:rPr lang="de-DE" b="1"/>
              <a:t>Der Pol des Guten</a:t>
            </a:r>
            <a:endParaRPr lang="de-DE" sz="1600" b="1">
              <a:latin typeface="Candara" pitchFamily="34" charset="0"/>
            </a:endParaRPr>
          </a:p>
          <a:p>
            <a:pPr>
              <a:spcAft>
                <a:spcPct val="30000"/>
              </a:spcAft>
              <a:tabLst>
                <a:tab pos="85725" algn="l"/>
              </a:tabLst>
            </a:pPr>
            <a:r>
              <a:rPr lang="de-DE" sz="1600">
                <a:latin typeface="Candara" pitchFamily="34" charset="0"/>
              </a:rPr>
              <a:t>-	die Welt des wahren Seins</a:t>
            </a:r>
          </a:p>
          <a:p>
            <a:pPr>
              <a:spcAft>
                <a:spcPct val="30000"/>
              </a:spcAft>
              <a:tabLst>
                <a:tab pos="85725" algn="l"/>
              </a:tabLst>
            </a:pPr>
            <a:r>
              <a:rPr lang="de-DE" sz="1600">
                <a:latin typeface="Candara" pitchFamily="34" charset="0"/>
              </a:rPr>
              <a:t>-	das Christentum</a:t>
            </a:r>
          </a:p>
          <a:p>
            <a:pPr>
              <a:spcAft>
                <a:spcPct val="30000"/>
              </a:spcAft>
              <a:tabLst>
                <a:tab pos="85725" algn="l"/>
              </a:tabLst>
            </a:pPr>
            <a:r>
              <a:rPr lang="de-DE" sz="1600">
                <a:latin typeface="Candara" pitchFamily="34" charset="0"/>
              </a:rPr>
              <a:t>-	die Erlösung und 	Auferstehung</a:t>
            </a:r>
          </a:p>
          <a:p>
            <a:pPr>
              <a:spcAft>
                <a:spcPct val="30000"/>
              </a:spcAft>
              <a:tabLst>
                <a:tab pos="85725" algn="l"/>
              </a:tabLst>
            </a:pPr>
            <a:r>
              <a:rPr lang="de-DE" sz="1600">
                <a:latin typeface="Candara" pitchFamily="34" charset="0"/>
              </a:rPr>
              <a:t>-	die Liebe</a:t>
            </a:r>
          </a:p>
          <a:p>
            <a:pPr>
              <a:spcAft>
                <a:spcPct val="30000"/>
              </a:spcAft>
              <a:tabLst>
                <a:tab pos="85725" algn="l"/>
              </a:tabLst>
            </a:pPr>
            <a:r>
              <a:rPr lang="de-DE" sz="1600" b="1">
                <a:latin typeface="Candara" pitchFamily="34" charset="0"/>
              </a:rPr>
              <a:t>Die Kantorka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/>
      <p:bldP spid="36867" grpId="0"/>
      <p:bldP spid="44044" grpId="0"/>
      <p:bldP spid="44045" grpId="0" animBg="1"/>
      <p:bldP spid="44046" grpId="0" animBg="1"/>
      <p:bldP spid="4404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48425"/>
            <a:ext cx="561975" cy="365125"/>
          </a:xfrm>
          <a:noFill/>
        </p:spPr>
        <p:txBody>
          <a:bodyPr/>
          <a:lstStyle/>
          <a:p>
            <a:fld id="{45FDA303-0CC0-403C-A871-99673C32DE9E}" type="slidenum">
              <a:rPr lang="de-DE" smtClean="0"/>
              <a:pPr/>
              <a:t>25</a:t>
            </a:fld>
            <a:endParaRPr lang="de-DE" smtClean="0"/>
          </a:p>
        </p:txBody>
      </p:sp>
      <p:sp>
        <p:nvSpPr>
          <p:cNvPr id="3789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pic>
        <p:nvPicPr>
          <p:cNvPr id="2050" name="Picture 2" descr="http://www.egilaufen.de/wp-content/uploads/2008/10/krabat_hauptplak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1758007" cy="24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moviepilot.de/files/images/0125/6292/Krabat_artic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413592"/>
            <a:ext cx="2088232" cy="1396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monstersandcritics.de/downloads/downloads/people/Paula_Kalenberg/images/group2/200845_207073_4_0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941168"/>
            <a:ext cx="1524472" cy="100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outnow.ch/Media/Movies/Bilder/2008/Krabat/movie.fs/1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10098"/>
            <a:ext cx="1898787" cy="127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4232136935"/>
              </p:ext>
            </p:extLst>
          </p:nvPr>
        </p:nvGraphicFramePr>
        <p:xfrm>
          <a:off x="323528" y="2060848"/>
          <a:ext cx="864096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2843808" y="1124744"/>
            <a:ext cx="512993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i="1" dirty="0" err="1">
                <a:latin typeface="Candara" pitchFamily="34" charset="0"/>
              </a:rPr>
              <a:t>Krabat</a:t>
            </a:r>
            <a:r>
              <a:rPr lang="de-DE" b="1" dirty="0">
                <a:latin typeface="Candara" pitchFamily="34" charset="0"/>
              </a:rPr>
              <a:t> – der Film …ein deutscher „Harry Potter“ ?</a:t>
            </a:r>
          </a:p>
          <a:p>
            <a:endParaRPr lang="de-DE" b="1" dirty="0">
              <a:latin typeface="Candara" pitchFamily="34" charset="0"/>
            </a:endParaRPr>
          </a:p>
          <a:p>
            <a:r>
              <a:rPr lang="de-DE" sz="1400" b="1" dirty="0">
                <a:latin typeface="Candara" pitchFamily="34" charset="0"/>
              </a:rPr>
              <a:t>        Der Spielfilm „</a:t>
            </a:r>
            <a:r>
              <a:rPr lang="de-DE" sz="1400" b="1" dirty="0" err="1">
                <a:latin typeface="Candara" pitchFamily="34" charset="0"/>
              </a:rPr>
              <a:t>Krabat</a:t>
            </a:r>
            <a:r>
              <a:rPr lang="de-DE" sz="1400" b="1" dirty="0">
                <a:latin typeface="Candara" pitchFamily="34" charset="0"/>
              </a:rPr>
              <a:t>“ von Marco </a:t>
            </a:r>
            <a:r>
              <a:rPr lang="de-DE" sz="1400" b="1" dirty="0" err="1">
                <a:latin typeface="Candara" pitchFamily="34" charset="0"/>
              </a:rPr>
              <a:t>Kreuzpainter</a:t>
            </a:r>
            <a:r>
              <a:rPr lang="de-DE" sz="1400" b="1" dirty="0">
                <a:latin typeface="Candara" pitchFamily="34" charset="0"/>
              </a:rPr>
              <a:t> (2008)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96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48425"/>
            <a:ext cx="561975" cy="365125"/>
          </a:xfrm>
          <a:noFill/>
        </p:spPr>
        <p:txBody>
          <a:bodyPr/>
          <a:lstStyle/>
          <a:p>
            <a:fld id="{EC04A571-B770-4134-95DC-BFE20EC2CBC5}" type="slidenum">
              <a:rPr lang="de-DE" smtClean="0"/>
              <a:pPr/>
              <a:t>26</a:t>
            </a:fld>
            <a:endParaRPr lang="de-DE" smtClean="0"/>
          </a:p>
        </p:txBody>
      </p:sp>
      <p:sp>
        <p:nvSpPr>
          <p:cNvPr id="3891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sp>
        <p:nvSpPr>
          <p:cNvPr id="3" name="Abgerundetes Rechteck 2"/>
          <p:cNvSpPr/>
          <p:nvPr/>
        </p:nvSpPr>
        <p:spPr>
          <a:xfrm>
            <a:off x="1907704" y="1221717"/>
            <a:ext cx="5328592" cy="30243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latin typeface="Candara" pitchFamily="34" charset="0"/>
              </a:rPr>
              <a:t>Das Lesen von Ganzschriften:</a:t>
            </a:r>
          </a:p>
          <a:p>
            <a:endParaRPr lang="de-DE" dirty="0">
              <a:latin typeface="Candar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sz="1400" dirty="0">
                <a:latin typeface="Candara" pitchFamily="34" charset="0"/>
              </a:rPr>
              <a:t>sollte eine aktive und persönliche </a:t>
            </a:r>
            <a:r>
              <a:rPr lang="de-DE" sz="1400" dirty="0" smtClean="0">
                <a:latin typeface="Candara" pitchFamily="34" charset="0"/>
              </a:rPr>
              <a:t>Auseinandersetzung </a:t>
            </a:r>
            <a:r>
              <a:rPr lang="de-DE" sz="1400" dirty="0">
                <a:latin typeface="Candara" pitchFamily="34" charset="0"/>
              </a:rPr>
              <a:t>mit </a:t>
            </a:r>
            <a:r>
              <a:rPr lang="de-DE" sz="1400" dirty="0" smtClean="0">
                <a:latin typeface="Candara" pitchFamily="34" charset="0"/>
              </a:rPr>
              <a:t>einer neu </a:t>
            </a:r>
            <a:r>
              <a:rPr lang="de-DE" sz="1400" dirty="0">
                <a:latin typeface="Candara" pitchFamily="34" charset="0"/>
              </a:rPr>
              <a:t>und anders erfahrenen fiktionalen Welt sein</a:t>
            </a:r>
          </a:p>
          <a:p>
            <a:endParaRPr lang="de-DE" sz="1400" dirty="0">
              <a:latin typeface="Candar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sz="1400" dirty="0" smtClean="0">
                <a:latin typeface="Candara" pitchFamily="34" charset="0"/>
              </a:rPr>
              <a:t>sollte </a:t>
            </a:r>
            <a:r>
              <a:rPr lang="de-DE" sz="1400" dirty="0">
                <a:latin typeface="Candara" pitchFamily="34" charset="0"/>
              </a:rPr>
              <a:t>nicht mit konsumierendem, problemlosen </a:t>
            </a:r>
            <a:r>
              <a:rPr lang="de-DE" sz="1400" dirty="0" smtClean="0">
                <a:latin typeface="Candara" pitchFamily="34" charset="0"/>
              </a:rPr>
              <a:t>Gefallen gleichgesetzt </a:t>
            </a:r>
            <a:r>
              <a:rPr lang="de-DE" sz="1400" dirty="0">
                <a:latin typeface="Candara" pitchFamily="34" charset="0"/>
              </a:rPr>
              <a:t>werden</a:t>
            </a:r>
          </a:p>
          <a:p>
            <a:endParaRPr lang="de-DE" sz="1400" dirty="0">
              <a:latin typeface="Candar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sz="1400" dirty="0" smtClean="0">
                <a:latin typeface="Candara" pitchFamily="34" charset="0"/>
              </a:rPr>
              <a:t>sollte </a:t>
            </a:r>
            <a:r>
              <a:rPr lang="de-DE" sz="1400" dirty="0">
                <a:latin typeface="Candara" pitchFamily="34" charset="0"/>
              </a:rPr>
              <a:t>den Schüler intellektuell wie emotional </a:t>
            </a:r>
            <a:r>
              <a:rPr lang="de-DE" sz="1400" dirty="0" smtClean="0">
                <a:latin typeface="Candara" pitchFamily="34" charset="0"/>
              </a:rPr>
              <a:t>herausfordern, sein Selbstverständnis in Frage stellen, eine Weiterentwicklung provozieren und Fremdverstehen ermöglichen</a:t>
            </a:r>
            <a:endParaRPr lang="de-DE" sz="1400" dirty="0">
              <a:latin typeface="Candara" pitchFamily="34" charset="0"/>
            </a:endParaRPr>
          </a:p>
        </p:txBody>
      </p:sp>
      <p:pic>
        <p:nvPicPr>
          <p:cNvPr id="4098" name="Picture 2" descr="http://www.mainepersonalinjurylaw.com/uploads/image/websit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852965"/>
            <a:ext cx="1080120" cy="86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miley 4"/>
          <p:cNvSpPr/>
          <p:nvPr/>
        </p:nvSpPr>
        <p:spPr>
          <a:xfrm>
            <a:off x="7221965" y="4725144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2195736" y="4869160"/>
            <a:ext cx="21602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latin typeface="Candara" pitchFamily="34" charset="0"/>
              </a:rPr>
              <a:t>www.vormbaum.net</a:t>
            </a:r>
            <a:endParaRPr lang="de-DE" sz="1600" b="1" dirty="0">
              <a:latin typeface="Candara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716016" y="5445224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latin typeface="Candara" pitchFamily="34" charset="0"/>
              </a:rPr>
              <a:t>Vielen Dank </a:t>
            </a:r>
            <a:r>
              <a:rPr lang="de-DE" sz="1600" b="1" dirty="0" err="1" smtClean="0">
                <a:latin typeface="Candara" pitchFamily="34" charset="0"/>
              </a:rPr>
              <a:t>für‘s</a:t>
            </a:r>
            <a:r>
              <a:rPr lang="de-DE" sz="1600" b="1" dirty="0" smtClean="0">
                <a:latin typeface="Candara" pitchFamily="34" charset="0"/>
              </a:rPr>
              <a:t> Zuhören!</a:t>
            </a:r>
            <a:endParaRPr lang="de-DE" sz="1600" b="1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41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24613"/>
            <a:ext cx="561975" cy="365125"/>
          </a:xfrm>
          <a:noFill/>
        </p:spPr>
        <p:txBody>
          <a:bodyPr/>
          <a:lstStyle/>
          <a:p>
            <a:fld id="{6B623C9F-2FFE-4479-BCFE-E8CEAF592200}" type="slidenum">
              <a:rPr lang="de-DE" smtClean="0"/>
              <a:pPr/>
              <a:t>3</a:t>
            </a:fld>
            <a:endParaRPr lang="de-DE" smtClean="0"/>
          </a:p>
        </p:txBody>
      </p:sp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sp>
        <p:nvSpPr>
          <p:cNvPr id="16389" name="Textfeld 2"/>
          <p:cNvSpPr txBox="1">
            <a:spLocks noChangeArrowheads="1"/>
          </p:cNvSpPr>
          <p:nvPr/>
        </p:nvSpPr>
        <p:spPr bwMode="auto">
          <a:xfrm>
            <a:off x="2700338" y="6021388"/>
            <a:ext cx="4105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b="1"/>
              <a:t>Ganzschriften am Gymnasium heute</a:t>
            </a:r>
          </a:p>
        </p:txBody>
      </p:sp>
      <p:pic>
        <p:nvPicPr>
          <p:cNvPr id="17414" name="Picture 6" descr="ganzschriften-n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854075"/>
            <a:ext cx="6597650" cy="516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32550"/>
            <a:ext cx="561975" cy="365125"/>
          </a:xfrm>
          <a:noFill/>
        </p:spPr>
        <p:txBody>
          <a:bodyPr/>
          <a:lstStyle/>
          <a:p>
            <a:fld id="{3C0CDC69-0B56-4BC0-A907-C2BAC562DCF9}" type="slidenum">
              <a:rPr lang="de-DE" smtClean="0"/>
              <a:pPr/>
              <a:t>4</a:t>
            </a:fld>
            <a:endParaRPr lang="de-DE" smtClean="0"/>
          </a:p>
        </p:txBody>
      </p:sp>
      <p:sp>
        <p:nvSpPr>
          <p:cNvPr id="1843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00113" y="2060575"/>
            <a:ext cx="4679950" cy="2946400"/>
          </a:xfrm>
          <a:solidFill>
            <a:schemeClr val="tx2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2075" eaLnBrk="1" hangingPunct="1">
              <a:defRPr/>
            </a:pPr>
            <a:endParaRPr lang="de-DE" smtClean="0">
              <a:solidFill>
                <a:schemeClr val="tx1"/>
              </a:solidFill>
            </a:endParaRPr>
          </a:p>
          <a:p>
            <a:pPr marL="92075" eaLnBrk="1" hangingPunct="1">
              <a:defRPr/>
            </a:pPr>
            <a:r>
              <a:rPr lang="de-DE" sz="2000" b="1" u="sng" smtClean="0">
                <a:solidFill>
                  <a:schemeClr val="tx1"/>
                </a:solidFill>
              </a:rPr>
              <a:t>Umgang mit literarischen Texten:</a:t>
            </a:r>
          </a:p>
          <a:p>
            <a:pPr marL="92075" eaLnBrk="1" hangingPunct="1">
              <a:defRPr/>
            </a:pPr>
            <a:endParaRPr lang="de-DE" sz="1200" b="1" u="sng" smtClean="0">
              <a:solidFill>
                <a:schemeClr val="tx1"/>
              </a:solidFill>
            </a:endParaRPr>
          </a:p>
          <a:p>
            <a:pPr marL="92075" algn="l" eaLnBrk="1" hangingPunct="1">
              <a:defRPr/>
            </a:pPr>
            <a:r>
              <a:rPr lang="de-DE" smtClean="0">
                <a:solidFill>
                  <a:schemeClr val="tx1"/>
                </a:solidFill>
              </a:rPr>
              <a:t>         </a:t>
            </a:r>
            <a:r>
              <a:rPr lang="de-DE" sz="1800" smtClean="0">
                <a:solidFill>
                  <a:schemeClr val="tx1"/>
                </a:solidFill>
              </a:rPr>
              <a:t>Die Schülerinnen und Schüler können die Textarten Erzählung, Märchen, Sage, Schwank, Fabel, dramatische Texte, Gedicht, Bericht, Beschreibung, </a:t>
            </a:r>
            <a:r>
              <a:rPr lang="de-DE" sz="180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JUGENDBUCH</a:t>
            </a:r>
            <a:r>
              <a:rPr lang="de-DE" sz="1800" smtClean="0">
                <a:solidFill>
                  <a:schemeClr val="tx1"/>
                </a:solidFill>
              </a:rPr>
              <a:t> unterscheiden und dabei wesentliche Gattungsmerkmale berücksichtigen</a:t>
            </a:r>
          </a:p>
        </p:txBody>
      </p:sp>
      <p:sp>
        <p:nvSpPr>
          <p:cNvPr id="6" name="Pfeil nach rechts 5"/>
          <p:cNvSpPr/>
          <p:nvPr/>
        </p:nvSpPr>
        <p:spPr>
          <a:xfrm>
            <a:off x="1122363" y="3005138"/>
            <a:ext cx="273050" cy="241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/>
              <a:t>         </a:t>
            </a:r>
          </a:p>
        </p:txBody>
      </p:sp>
      <p:sp>
        <p:nvSpPr>
          <p:cNvPr id="15365" name="Textfeld 4"/>
          <p:cNvSpPr txBox="1">
            <a:spLocks noChangeArrowheads="1"/>
          </p:cNvSpPr>
          <p:nvPr/>
        </p:nvSpPr>
        <p:spPr bwMode="auto">
          <a:xfrm>
            <a:off x="5508625" y="5092700"/>
            <a:ext cx="2951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b="1">
                <a:latin typeface="Candara" pitchFamily="34" charset="0"/>
              </a:rPr>
              <a:t>Fach Deutsch</a:t>
            </a:r>
          </a:p>
          <a:p>
            <a:pPr algn="ctr"/>
            <a:r>
              <a:rPr lang="de-DE" b="1">
                <a:latin typeface="Candara" pitchFamily="34" charset="0"/>
              </a:rPr>
              <a:t>Klassenstufen 5 und 6</a:t>
            </a:r>
          </a:p>
        </p:txBody>
      </p:sp>
      <p:pic>
        <p:nvPicPr>
          <p:cNvPr id="163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1941513"/>
            <a:ext cx="1957387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6" grpId="0" animBg="1"/>
      <p:bldP spid="153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19850"/>
            <a:ext cx="561975" cy="365125"/>
          </a:xfrm>
          <a:noFill/>
        </p:spPr>
        <p:txBody>
          <a:bodyPr/>
          <a:lstStyle/>
          <a:p>
            <a:fld id="{832EDE4E-0E92-45FE-8F6A-F591780C0691}" type="slidenum">
              <a:rPr lang="de-DE" smtClean="0"/>
              <a:pPr/>
              <a:t>5</a:t>
            </a:fld>
            <a:endParaRPr lang="de-DE" smtClean="0"/>
          </a:p>
        </p:txBody>
      </p:sp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sp>
        <p:nvSpPr>
          <p:cNvPr id="17411" name="Textfeld 5"/>
          <p:cNvSpPr txBox="1">
            <a:spLocks noChangeArrowheads="1"/>
          </p:cNvSpPr>
          <p:nvPr/>
        </p:nvSpPr>
        <p:spPr bwMode="auto">
          <a:xfrm>
            <a:off x="1908175" y="3716338"/>
            <a:ext cx="1273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>
                <a:latin typeface="Candara" pitchFamily="34" charset="0"/>
              </a:rPr>
              <a:t>Klasse 5</a:t>
            </a:r>
          </a:p>
        </p:txBody>
      </p:sp>
      <p:sp>
        <p:nvSpPr>
          <p:cNvPr id="17412" name="Textfeld 7"/>
          <p:cNvSpPr txBox="1">
            <a:spLocks noChangeArrowheads="1"/>
          </p:cNvSpPr>
          <p:nvPr/>
        </p:nvSpPr>
        <p:spPr bwMode="auto">
          <a:xfrm>
            <a:off x="6121400" y="5624513"/>
            <a:ext cx="1071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>
                <a:latin typeface="Candara" pitchFamily="34" charset="0"/>
              </a:rPr>
              <a:t>Klasse 6</a:t>
            </a:r>
          </a:p>
        </p:txBody>
      </p:sp>
      <p:pic>
        <p:nvPicPr>
          <p:cNvPr id="17414" name="Picture 10" descr="b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220788"/>
            <a:ext cx="4537075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9" descr="krok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2250" y="3105150"/>
            <a:ext cx="5076825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48425"/>
            <a:ext cx="561975" cy="365125"/>
          </a:xfrm>
          <a:noFill/>
        </p:spPr>
        <p:txBody>
          <a:bodyPr/>
          <a:lstStyle/>
          <a:p>
            <a:fld id="{079059C7-9B86-45A9-8493-B0B2805DF19F}" type="slidenum">
              <a:rPr lang="de-DE" smtClean="0"/>
              <a:pPr/>
              <a:t>6</a:t>
            </a:fld>
            <a:endParaRPr lang="de-DE" smtClean="0"/>
          </a:p>
        </p:txBody>
      </p:sp>
      <p:sp>
        <p:nvSpPr>
          <p:cNvPr id="2048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4213" y="1412875"/>
            <a:ext cx="4967287" cy="4537075"/>
          </a:xfrm>
          <a:solidFill>
            <a:schemeClr val="tx2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2075" eaLnBrk="1" hangingPunct="1">
              <a:lnSpc>
                <a:spcPct val="90000"/>
              </a:lnSpc>
              <a:defRPr/>
            </a:pPr>
            <a:endParaRPr lang="de-DE" smtClean="0"/>
          </a:p>
          <a:p>
            <a:pPr marL="92075" eaLnBrk="1" hangingPunct="1">
              <a:lnSpc>
                <a:spcPct val="90000"/>
              </a:lnSpc>
              <a:defRPr/>
            </a:pPr>
            <a:r>
              <a:rPr lang="de-DE" sz="2000" b="1" u="sng" smtClean="0">
                <a:solidFill>
                  <a:schemeClr val="tx1"/>
                </a:solidFill>
              </a:rPr>
              <a:t>Umgang mit literarischen Texten:</a:t>
            </a:r>
          </a:p>
          <a:p>
            <a:pPr marL="92075" eaLnBrk="1" hangingPunct="1">
              <a:lnSpc>
                <a:spcPct val="90000"/>
              </a:lnSpc>
              <a:defRPr/>
            </a:pPr>
            <a:endParaRPr lang="de-DE" sz="1200" b="1" u="sng" smtClean="0">
              <a:solidFill>
                <a:schemeClr val="tx1"/>
              </a:solidFill>
            </a:endParaRPr>
          </a:p>
          <a:p>
            <a:pPr marL="92075" algn="l" eaLnBrk="1" hangingPunct="1">
              <a:lnSpc>
                <a:spcPct val="90000"/>
              </a:lnSpc>
              <a:defRPr/>
            </a:pPr>
            <a:r>
              <a:rPr lang="de-DE" smtClean="0"/>
              <a:t>         </a:t>
            </a:r>
            <a:r>
              <a:rPr lang="de-DE" sz="1800" smtClean="0">
                <a:solidFill>
                  <a:schemeClr val="tx1"/>
                </a:solidFill>
              </a:rPr>
              <a:t>Die Schülerinnen und Schüler können verschiedene Textarten an grundlegenden Gattungsmerkmalen und Gestaltungsmittel erkennen und unterscheiden </a:t>
            </a:r>
          </a:p>
          <a:p>
            <a:pPr marL="92075" algn="l" eaLnBrk="1" hangingPunct="1">
              <a:lnSpc>
                <a:spcPct val="90000"/>
              </a:lnSpc>
              <a:defRPr/>
            </a:pPr>
            <a:r>
              <a:rPr lang="de-DE" sz="1800" smtClean="0">
                <a:solidFill>
                  <a:schemeClr val="tx1"/>
                </a:solidFill>
              </a:rPr>
              <a:t>(Kurzgeschichte, Kalendergeschichte, NOVELLE,  DRAMA, Gedichte, Ballade, JUGENDBUCH / BEARBEITUNGEN DER WELTLITERATUR FÜR JUGENDLICHE)</a:t>
            </a:r>
          </a:p>
          <a:p>
            <a:pPr marL="92075" algn="l" eaLnBrk="1" hangingPunct="1">
              <a:lnSpc>
                <a:spcPct val="90000"/>
              </a:lnSpc>
              <a:defRPr/>
            </a:pPr>
            <a:endParaRPr lang="de-DE" sz="1800" smtClean="0">
              <a:solidFill>
                <a:schemeClr val="tx1"/>
              </a:solidFill>
            </a:endParaRPr>
          </a:p>
          <a:p>
            <a:pPr marL="92075" algn="l" eaLnBrk="1" hangingPunct="1">
              <a:lnSpc>
                <a:spcPct val="90000"/>
              </a:lnSpc>
              <a:defRPr/>
            </a:pPr>
            <a:r>
              <a:rPr lang="de-DE" sz="1800" smtClean="0">
                <a:solidFill>
                  <a:schemeClr val="tx1"/>
                </a:solidFill>
              </a:rPr>
              <a:t>        Außerdem erweitern sie ihren Lesehorizont durch die Lektüre exemplarischer deutsch-sprachiger Werke beziehungsweise klassischer WERKE DER WELTLITERATUR.</a:t>
            </a:r>
          </a:p>
        </p:txBody>
      </p:sp>
      <p:sp>
        <p:nvSpPr>
          <p:cNvPr id="18436" name="Textfeld 4"/>
          <p:cNvSpPr txBox="1">
            <a:spLocks noChangeArrowheads="1"/>
          </p:cNvSpPr>
          <p:nvPr/>
        </p:nvSpPr>
        <p:spPr bwMode="auto">
          <a:xfrm>
            <a:off x="5940425" y="5391150"/>
            <a:ext cx="248285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000" b="1">
                <a:latin typeface="Candara" pitchFamily="34" charset="0"/>
              </a:rPr>
              <a:t>Fach Deutsch</a:t>
            </a:r>
          </a:p>
          <a:p>
            <a:pPr algn="ctr"/>
            <a:r>
              <a:rPr lang="de-DE" sz="2000" b="1">
                <a:latin typeface="Candara" pitchFamily="34" charset="0"/>
              </a:rPr>
              <a:t>Klassenstufe 7 und 8</a:t>
            </a:r>
          </a:p>
        </p:txBody>
      </p:sp>
      <p:sp>
        <p:nvSpPr>
          <p:cNvPr id="6" name="Pfeil nach rechts 5"/>
          <p:cNvSpPr/>
          <p:nvPr/>
        </p:nvSpPr>
        <p:spPr>
          <a:xfrm>
            <a:off x="900113" y="2276475"/>
            <a:ext cx="309562" cy="241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/>
              <a:t>         </a:t>
            </a:r>
          </a:p>
        </p:txBody>
      </p:sp>
      <p:sp>
        <p:nvSpPr>
          <p:cNvPr id="3" name="Pfeil nach rechts 5"/>
          <p:cNvSpPr/>
          <p:nvPr/>
        </p:nvSpPr>
        <p:spPr>
          <a:xfrm>
            <a:off x="900113" y="4662488"/>
            <a:ext cx="309562" cy="241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/>
              <a:t>         </a:t>
            </a:r>
          </a:p>
        </p:txBody>
      </p:sp>
      <p:pic>
        <p:nvPicPr>
          <p:cNvPr id="1844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73763" y="1495425"/>
            <a:ext cx="2459037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18436" grpId="0"/>
      <p:bldP spid="6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5" descr="te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70906">
            <a:off x="4670425" y="1381125"/>
            <a:ext cx="4032250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16" descr="krab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125538"/>
            <a:ext cx="3959225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29375"/>
            <a:ext cx="561975" cy="365125"/>
          </a:xfrm>
          <a:noFill/>
        </p:spPr>
        <p:txBody>
          <a:bodyPr/>
          <a:lstStyle/>
          <a:p>
            <a:fld id="{40DA0E86-646D-4C44-A43E-99D596040CB1}" type="slidenum">
              <a:rPr lang="de-DE" smtClean="0"/>
              <a:pPr/>
              <a:t>7</a:t>
            </a:fld>
            <a:endParaRPr lang="de-DE" smtClean="0"/>
          </a:p>
        </p:txBody>
      </p:sp>
      <p:sp>
        <p:nvSpPr>
          <p:cNvPr id="2253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sp>
        <p:nvSpPr>
          <p:cNvPr id="20485" name="Textfeld 5"/>
          <p:cNvSpPr txBox="1">
            <a:spLocks noChangeArrowheads="1"/>
          </p:cNvSpPr>
          <p:nvPr/>
        </p:nvSpPr>
        <p:spPr bwMode="auto">
          <a:xfrm>
            <a:off x="1835150" y="3176588"/>
            <a:ext cx="12239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>
                <a:latin typeface="Candara" pitchFamily="34" charset="0"/>
              </a:rPr>
              <a:t>Klasse 7</a:t>
            </a:r>
          </a:p>
        </p:txBody>
      </p:sp>
      <p:sp>
        <p:nvSpPr>
          <p:cNvPr id="20486" name="Textfeld 7"/>
          <p:cNvSpPr txBox="1">
            <a:spLocks noChangeArrowheads="1"/>
          </p:cNvSpPr>
          <p:nvPr/>
        </p:nvSpPr>
        <p:spPr bwMode="auto">
          <a:xfrm>
            <a:off x="6040438" y="3176588"/>
            <a:ext cx="13398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>
                <a:latin typeface="Candara" pitchFamily="34" charset="0"/>
              </a:rPr>
              <a:t>Klasse 8</a:t>
            </a:r>
          </a:p>
        </p:txBody>
      </p:sp>
      <p:sp>
        <p:nvSpPr>
          <p:cNvPr id="20487" name="Textfeld 2"/>
          <p:cNvSpPr txBox="1">
            <a:spLocks noChangeArrowheads="1"/>
          </p:cNvSpPr>
          <p:nvPr/>
        </p:nvSpPr>
        <p:spPr bwMode="auto">
          <a:xfrm>
            <a:off x="971550" y="5483225"/>
            <a:ext cx="28797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>
                <a:latin typeface="Candara" pitchFamily="34" charset="0"/>
              </a:rPr>
              <a:t>Bearbeitungen für Jugendliche:</a:t>
            </a:r>
          </a:p>
          <a:p>
            <a:pPr algn="ctr"/>
            <a:r>
              <a:rPr lang="de-DE" sz="1600">
                <a:latin typeface="Candara" pitchFamily="34" charset="0"/>
              </a:rPr>
              <a:t>Auguste Lechner,</a:t>
            </a:r>
          </a:p>
          <a:p>
            <a:pPr algn="ctr"/>
            <a:r>
              <a:rPr lang="de-DE" sz="1600">
                <a:latin typeface="Candara" pitchFamily="34" charset="0"/>
              </a:rPr>
              <a:t>Die Nibelungen</a:t>
            </a:r>
          </a:p>
        </p:txBody>
      </p:sp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4088" y="3787775"/>
            <a:ext cx="1058862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Textfeld 4"/>
          <p:cNvSpPr txBox="1">
            <a:spLocks noChangeArrowheads="1"/>
          </p:cNvSpPr>
          <p:nvPr/>
        </p:nvSpPr>
        <p:spPr bwMode="auto">
          <a:xfrm>
            <a:off x="4572000" y="5483225"/>
            <a:ext cx="403225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>
                <a:latin typeface="Candara" pitchFamily="34" charset="0"/>
              </a:rPr>
              <a:t>Werke der Weltliteratur:</a:t>
            </a:r>
          </a:p>
          <a:p>
            <a:pPr algn="ctr"/>
            <a:r>
              <a:rPr lang="de-DE" sz="1600">
                <a:latin typeface="Candara" pitchFamily="34" charset="0"/>
              </a:rPr>
              <a:t>Salman Rushdie,</a:t>
            </a:r>
          </a:p>
          <a:p>
            <a:pPr algn="ctr"/>
            <a:r>
              <a:rPr lang="de-DE" sz="1600">
                <a:latin typeface="Candara" pitchFamily="34" charset="0"/>
              </a:rPr>
              <a:t>Harun und das Meer der Geschichten</a:t>
            </a:r>
          </a:p>
        </p:txBody>
      </p:sp>
      <p:pic>
        <p:nvPicPr>
          <p:cNvPr id="20491" name="Picture 5"/>
          <p:cNvPicPr>
            <a:picLocks noChangeAspect="1" noChangeArrowheads="1"/>
          </p:cNvPicPr>
          <p:nvPr/>
        </p:nvPicPr>
        <p:blipFill>
          <a:blip r:embed="rId5"/>
          <a:srcRect l="20021" t="8592" r="19713" b="8829"/>
          <a:stretch>
            <a:fillRect/>
          </a:stretch>
        </p:blipFill>
        <p:spPr bwMode="auto">
          <a:xfrm>
            <a:off x="1908175" y="3657600"/>
            <a:ext cx="10207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6" grpId="0"/>
      <p:bldP spid="20487" grpId="0"/>
      <p:bldP spid="204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48425"/>
            <a:ext cx="561975" cy="365125"/>
          </a:xfrm>
          <a:noFill/>
        </p:spPr>
        <p:txBody>
          <a:bodyPr/>
          <a:lstStyle/>
          <a:p>
            <a:fld id="{5BE3D4E2-0AD4-43B3-B787-A6D0DA529688}" type="slidenum">
              <a:rPr lang="de-DE" smtClean="0"/>
              <a:pPr/>
              <a:t>8</a:t>
            </a:fld>
            <a:endParaRPr lang="de-DE" smtClean="0"/>
          </a:p>
        </p:txBody>
      </p:sp>
      <p:sp>
        <p:nvSpPr>
          <p:cNvPr id="2355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4213" y="1557338"/>
            <a:ext cx="4967287" cy="4248150"/>
          </a:xfrm>
          <a:solidFill>
            <a:schemeClr val="tx2">
              <a:lumMod val="20000"/>
              <a:lumOff val="80000"/>
            </a:schemeClr>
          </a:solid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2075" eaLnBrk="1" hangingPunct="1">
              <a:lnSpc>
                <a:spcPct val="80000"/>
              </a:lnSpc>
              <a:defRPr/>
            </a:pPr>
            <a:endParaRPr lang="de-DE" smtClean="0"/>
          </a:p>
          <a:p>
            <a:pPr marL="92075" eaLnBrk="1" hangingPunct="1">
              <a:lnSpc>
                <a:spcPct val="80000"/>
              </a:lnSpc>
              <a:spcAft>
                <a:spcPct val="10000"/>
              </a:spcAft>
              <a:defRPr/>
            </a:pPr>
            <a:r>
              <a:rPr lang="de-DE" sz="2000" b="1" u="sng" smtClean="0">
                <a:solidFill>
                  <a:schemeClr val="tx1"/>
                </a:solidFill>
              </a:rPr>
              <a:t>Umgang mit literarischen Texten:</a:t>
            </a:r>
          </a:p>
          <a:p>
            <a:pPr marL="92075" eaLnBrk="1" hangingPunct="1">
              <a:lnSpc>
                <a:spcPct val="80000"/>
              </a:lnSpc>
              <a:defRPr/>
            </a:pPr>
            <a:endParaRPr lang="de-DE" sz="1200" b="1" u="sng" smtClean="0">
              <a:solidFill>
                <a:schemeClr val="tx1"/>
              </a:solidFill>
            </a:endParaRPr>
          </a:p>
          <a:p>
            <a:pPr marL="92075" algn="l" eaLnBrk="1" hangingPunct="1">
              <a:lnSpc>
                <a:spcPct val="80000"/>
              </a:lnSpc>
              <a:defRPr/>
            </a:pPr>
            <a:r>
              <a:rPr lang="de-DE" smtClean="0"/>
              <a:t>            </a:t>
            </a:r>
            <a:r>
              <a:rPr lang="de-DE" sz="1800" smtClean="0">
                <a:solidFill>
                  <a:schemeClr val="tx1"/>
                </a:solidFill>
              </a:rPr>
              <a:t>Mit altersgemäßen Texten der Gegenwartsliteratur umgehen. Durch die Beschäftigung mit mindestens zwei Werken haben die Schüler ihre Leseerfahrung erweitert</a:t>
            </a:r>
          </a:p>
          <a:p>
            <a:pPr marL="92075" algn="l" eaLnBrk="1" hangingPunct="1">
              <a:lnSpc>
                <a:spcPct val="80000"/>
              </a:lnSpc>
              <a:defRPr/>
            </a:pPr>
            <a:r>
              <a:rPr lang="de-DE" sz="1800" smtClean="0">
                <a:solidFill>
                  <a:schemeClr val="tx1"/>
                </a:solidFill>
              </a:rPr>
              <a:t>             </a:t>
            </a:r>
          </a:p>
          <a:p>
            <a:pPr marL="92075" algn="l" eaLnBrk="1" hangingPunct="1">
              <a:lnSpc>
                <a:spcPct val="80000"/>
              </a:lnSpc>
              <a:defRPr/>
            </a:pPr>
            <a:r>
              <a:rPr lang="de-DE" sz="1800" smtClean="0">
                <a:solidFill>
                  <a:schemeClr val="tx1"/>
                </a:solidFill>
              </a:rPr>
              <a:t>            Wesentliche epochentypische Themen und Gestaltungsmittel in exemplarischen Werken beschreiben und erklären </a:t>
            </a:r>
          </a:p>
          <a:p>
            <a:pPr marL="92075" algn="l" eaLnBrk="1" hangingPunct="1">
              <a:lnSpc>
                <a:spcPct val="80000"/>
              </a:lnSpc>
              <a:defRPr/>
            </a:pPr>
            <a:endParaRPr lang="de-DE" sz="1800" smtClean="0">
              <a:solidFill>
                <a:schemeClr val="tx1"/>
              </a:solidFill>
            </a:endParaRPr>
          </a:p>
          <a:p>
            <a:pPr marL="92075" algn="l" eaLnBrk="1" hangingPunct="1">
              <a:lnSpc>
                <a:spcPct val="80000"/>
              </a:lnSpc>
              <a:defRPr/>
            </a:pPr>
            <a:r>
              <a:rPr lang="de-DE" sz="1800" smtClean="0">
                <a:solidFill>
                  <a:schemeClr val="tx1"/>
                </a:solidFill>
              </a:rPr>
              <a:t>            Die geschichtliche Bedingtheit eines Werkes und die Bedingungen des eigenen Verstehens und Urteilens erkennen und reflektieren      </a:t>
            </a:r>
          </a:p>
        </p:txBody>
      </p:sp>
      <p:sp>
        <p:nvSpPr>
          <p:cNvPr id="21508" name="Textfeld 4"/>
          <p:cNvSpPr txBox="1">
            <a:spLocks noChangeArrowheads="1"/>
          </p:cNvSpPr>
          <p:nvPr/>
        </p:nvSpPr>
        <p:spPr bwMode="auto">
          <a:xfrm>
            <a:off x="5940425" y="5229225"/>
            <a:ext cx="2519363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000" b="1">
                <a:latin typeface="Candara" pitchFamily="34" charset="0"/>
              </a:rPr>
              <a:t>Fach Deutsch</a:t>
            </a:r>
          </a:p>
          <a:p>
            <a:pPr algn="ctr"/>
            <a:r>
              <a:rPr lang="de-DE" sz="2000" b="1">
                <a:latin typeface="Candara" pitchFamily="34" charset="0"/>
              </a:rPr>
              <a:t>Klassenstufe 9 und 10</a:t>
            </a:r>
          </a:p>
        </p:txBody>
      </p:sp>
      <p:sp>
        <p:nvSpPr>
          <p:cNvPr id="6" name="Pfeil nach rechts 5"/>
          <p:cNvSpPr/>
          <p:nvPr/>
        </p:nvSpPr>
        <p:spPr>
          <a:xfrm>
            <a:off x="901700" y="2314575"/>
            <a:ext cx="309563" cy="241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/>
              <a:t>         </a:t>
            </a:r>
          </a:p>
        </p:txBody>
      </p:sp>
      <p:pic>
        <p:nvPicPr>
          <p:cNvPr id="2151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1266825"/>
            <a:ext cx="251936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8" descr="http://www.linie-struktur-form.de/_Ikons/pfeil-rot-gelb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3557588"/>
            <a:ext cx="3683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8" descr="http://www.linie-struktur-form.de/_Ikons/pfeil-rot-gelb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4524375"/>
            <a:ext cx="3683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21508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88350" y="6434138"/>
            <a:ext cx="561975" cy="365125"/>
          </a:xfrm>
          <a:noFill/>
        </p:spPr>
        <p:txBody>
          <a:bodyPr/>
          <a:lstStyle/>
          <a:p>
            <a:fld id="{0BB18A32-4D8B-45CF-B387-B6E7440C4638}" type="slidenum">
              <a:rPr lang="de-DE" smtClean="0"/>
              <a:pPr/>
              <a:t>9</a:t>
            </a:fld>
            <a:endParaRPr lang="de-DE" smtClean="0"/>
          </a:p>
        </p:txBody>
      </p:sp>
      <p:sp>
        <p:nvSpPr>
          <p:cNvPr id="2560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 smtClean="0"/>
              <a:t>Dr. Ulrich Vormbaum</a:t>
            </a:r>
          </a:p>
        </p:txBody>
      </p:sp>
      <p:sp>
        <p:nvSpPr>
          <p:cNvPr id="23555" name="Textfeld 5"/>
          <p:cNvSpPr txBox="1">
            <a:spLocks noChangeArrowheads="1"/>
          </p:cNvSpPr>
          <p:nvPr/>
        </p:nvSpPr>
        <p:spPr bwMode="auto">
          <a:xfrm>
            <a:off x="2051050" y="3398838"/>
            <a:ext cx="12239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000" b="1">
                <a:latin typeface="Candara" pitchFamily="34" charset="0"/>
              </a:rPr>
              <a:t>Klasse 9</a:t>
            </a:r>
          </a:p>
        </p:txBody>
      </p:sp>
      <p:pic>
        <p:nvPicPr>
          <p:cNvPr id="23559" name="Picture 15" descr="klasse-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023938"/>
            <a:ext cx="5040312" cy="28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9" descr="galotti-pl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3009900"/>
            <a:ext cx="5257800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feld 2"/>
          <p:cNvSpPr txBox="1">
            <a:spLocks noChangeArrowheads="1"/>
          </p:cNvSpPr>
          <p:nvPr/>
        </p:nvSpPr>
        <p:spPr bwMode="auto">
          <a:xfrm>
            <a:off x="5292725" y="5805488"/>
            <a:ext cx="19446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2000" b="1">
                <a:latin typeface="Candara" pitchFamily="34" charset="0"/>
              </a:rPr>
              <a:t>Klasse 9 /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0</TotalTime>
  <Words>1216</Words>
  <Application>Microsoft Office PowerPoint</Application>
  <PresentationFormat>Bildschirmpräsentation (4:3)</PresentationFormat>
  <Paragraphs>312</Paragraphs>
  <Slides>26</Slides>
  <Notes>2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28" baseType="lpstr">
      <vt:lpstr>Executive</vt:lpstr>
      <vt:lpstr>CorelDRAW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uli</dc:creator>
  <cp:lastModifiedBy>uli</cp:lastModifiedBy>
  <cp:revision>174</cp:revision>
  <dcterms:created xsi:type="dcterms:W3CDTF">2013-04-12T18:55:26Z</dcterms:created>
  <dcterms:modified xsi:type="dcterms:W3CDTF">2014-01-02T19:37:06Z</dcterms:modified>
</cp:coreProperties>
</file>